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7"/>
  </p:notesMasterIdLst>
  <p:sldIdLst>
    <p:sldId id="256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98989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18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125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654B1D-6E8F-4B2A-9B0B-F346A8212316}" type="datetimeFigureOut">
              <a:rPr lang="de-DE" smtClean="0"/>
              <a:t>22.09.20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D8899A-35E9-4BAC-B63B-3693D6BD38E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321859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D8899A-35E9-4BAC-B63B-3693D6BD38EA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47797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D8899A-35E9-4BAC-B63B-3693D6BD38EA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003180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D8899A-35E9-4BAC-B63B-3693D6BD38EA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77829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D8899A-35E9-4BAC-B63B-3693D6BD38EA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47797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emf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emf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emf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emf"/><Relationship Id="rId4" Type="http://schemas.openxmlformats.org/officeDocument/2006/relationships/image" Target="../media/image11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4955025-7CF0-45D3-858F-DDA8B025582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425" y="3464178"/>
            <a:ext cx="8953805" cy="3025904"/>
          </a:xfrm>
          <a:prstGeom prst="rect">
            <a:avLst/>
          </a:prstGeom>
        </p:spPr>
      </p:pic>
      <p:pic>
        <p:nvPicPr>
          <p:cNvPr id="10" name="Picture 9" descr="II_rahmen_neu_titel">
            <a:extLst>
              <a:ext uri="{FF2B5EF4-FFF2-40B4-BE49-F238E27FC236}">
                <a16:creationId xmlns:a16="http://schemas.microsoft.com/office/drawing/2014/main" id="{A95F32CA-B5BF-43BB-82DD-2714682C897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21">
            <a:extLst>
              <a:ext uri="{FF2B5EF4-FFF2-40B4-BE49-F238E27FC236}">
                <a16:creationId xmlns:a16="http://schemas.microsoft.com/office/drawing/2014/main" id="{F7E82EA3-B75E-4B08-9FD0-A8C2545BC1E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85763" y="3373901"/>
            <a:ext cx="584358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Applied Informatics and Formal Description Methods (AIFB), Critical Information Infrastructures (cii)</a:t>
            </a:r>
          </a:p>
        </p:txBody>
      </p:sp>
      <p:sp>
        <p:nvSpPr>
          <p:cNvPr id="12" name="Text Box 14">
            <a:extLst>
              <a:ext uri="{FF2B5EF4-FFF2-40B4-BE49-F238E27FC236}">
                <a16:creationId xmlns:a16="http://schemas.microsoft.com/office/drawing/2014/main" id="{2FD3021E-431C-4904-8F6F-87FAFD87019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96875" y="6552308"/>
            <a:ext cx="367030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de-DE" sz="800" dirty="0"/>
              <a:t>KIT –  The Research University in the Helmholtz Association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6C188393-F356-4F5D-80C7-5DAA7302CAF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318375" y="6490081"/>
            <a:ext cx="17272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r>
              <a:rPr lang="de-DE" altLang="de-DE" sz="1600" b="1" dirty="0">
                <a:solidFill>
                  <a:schemeClr val="bg1"/>
                </a:solidFill>
              </a:rPr>
              <a:t>www.kit.edu</a:t>
            </a:r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E602CB73-14F5-41DE-9572-752DC1763C3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761" y="333375"/>
            <a:ext cx="1628775" cy="754394"/>
          </a:xfrm>
          <a:prstGeom prst="rect">
            <a:avLst/>
          </a:prstGeom>
        </p:spPr>
      </p:pic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0828D3A4-0F5F-4AD1-865F-6DB6FE71C39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98450" y="1433844"/>
            <a:ext cx="8547100" cy="754394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Tx/>
              <a:buSzPct val="88000"/>
              <a:buFontTx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Tx/>
              <a:buSzPct val="88000"/>
              <a:buFontTx/>
              <a:buNone/>
              <a:tabLst/>
              <a:defRPr/>
            </a:pPr>
            <a:r>
              <a:rPr lang="de-DE" altLang="de-DE" sz="2000" b="1" dirty="0"/>
              <a:t>Folientitel: Arial 26pt fett</a:t>
            </a:r>
            <a:br>
              <a:rPr lang="de-DE" altLang="de-DE" sz="2000" b="1" dirty="0"/>
            </a:br>
            <a:r>
              <a:rPr lang="de-DE" altLang="de-DE" sz="2000" b="1" dirty="0"/>
              <a:t>2-zeilig: Arial 22pt fett</a:t>
            </a:r>
          </a:p>
          <a:p>
            <a:pPr lvl="0"/>
            <a:endParaRPr lang="en-US" dirty="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C1BC48A0-370F-40B5-AF81-6C451AA7AD1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5275" y="2441575"/>
            <a:ext cx="8561388" cy="619125"/>
          </a:xfrm>
        </p:spPr>
        <p:txBody>
          <a:bodyPr/>
          <a:lstStyle>
            <a:lvl1pPr marL="0" indent="0">
              <a:spcBef>
                <a:spcPct val="0"/>
              </a:spcBef>
              <a:buFontTx/>
              <a:buNone/>
              <a:defRPr sz="1800"/>
            </a:lvl1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2000" b="1" dirty="0">
                <a:solidFill>
                  <a:srgbClr val="000000"/>
                </a:solidFill>
              </a:rPr>
              <a:t>Untertitel: Arial 18pt fett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DE" altLang="de-DE" sz="2000" b="1" dirty="0">
                <a:solidFill>
                  <a:srgbClr val="000000"/>
                </a:solidFill>
              </a:rPr>
              <a:t>Auch mehrzeilig möglich.</a:t>
            </a:r>
          </a:p>
          <a:p>
            <a:pPr lvl="0"/>
            <a:endParaRPr lang="en-US" dirty="0"/>
          </a:p>
        </p:txBody>
      </p:sp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7628" y="331553"/>
            <a:ext cx="1100891" cy="691049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1872" y="331553"/>
            <a:ext cx="2337206" cy="547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7103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42A11-3F6D-49C2-B184-6A782E851E4E}" type="slidenum">
              <a:rPr lang="de-DE" smtClean="0"/>
              <a:t>‹Nr.›</a:t>
            </a:fld>
            <a:endParaRPr lang="de-DE"/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5CAD5EF3-BE98-4ECF-87EA-2B848F666E4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0050" y="394871"/>
            <a:ext cx="6865128" cy="496888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>
              <a:defRPr/>
            </a:lvl1pPr>
          </a:lstStyle>
          <a:p>
            <a:r>
              <a:rPr lang="en-US" altLang="de-DE" dirty="0"/>
              <a:t>Click to add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6129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42A11-3F6D-49C2-B184-6A782E851E4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962166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61640" y="1125998"/>
            <a:ext cx="4882310" cy="4735054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de-DE" dirty="0"/>
              <a:t>Click to add text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00050" y="1125248"/>
            <a:ext cx="3178969" cy="474374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de-DE" dirty="0"/>
              <a:t>Click to add text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42A11-3F6D-49C2-B184-6A782E851E4E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C009EEFD-83E8-4715-9A7D-6B7B8BF17C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0050" y="394871"/>
            <a:ext cx="6865128" cy="496888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>
              <a:defRPr/>
            </a:lvl1pPr>
          </a:lstStyle>
          <a:p>
            <a:r>
              <a:rPr lang="en-US" altLang="de-DE" dirty="0"/>
              <a:t>Click to add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93678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1843914" y="624690"/>
            <a:ext cx="5471285" cy="4149200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dirty="0"/>
              <a:t>Add </a:t>
            </a:r>
            <a:r>
              <a:rPr lang="de-DE" dirty="0" err="1"/>
              <a:t>picture</a:t>
            </a:r>
            <a:endParaRPr lang="de-D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42A11-3F6D-49C2-B184-6A782E851E4E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74D6481-F98B-45EE-B6D0-BF8C42A11F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43913" y="4836495"/>
            <a:ext cx="5468677" cy="566777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altLang="de-DE" dirty="0"/>
              <a:t>Click to add title</a:t>
            </a:r>
            <a:endParaRPr lang="en-US" dirty="0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85119134-5DDA-43C1-B0D4-2BD9056B0DD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846521" y="5463728"/>
            <a:ext cx="5468677" cy="769581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de-DE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40021085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00050" y="1201567"/>
            <a:ext cx="8343900" cy="4904510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 altLang="de-DE" dirty="0"/>
              <a:t>Click to add text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42A11-3F6D-49C2-B184-6A782E851E4E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EE5A31AB-C67D-4F0F-8135-95200015D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0050" y="394871"/>
            <a:ext cx="6865128" cy="496888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>
              <a:defRPr/>
            </a:lvl1pPr>
          </a:lstStyle>
          <a:p>
            <a:r>
              <a:rPr lang="en-US" altLang="de-DE" dirty="0"/>
              <a:t>Click to add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6914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770386" y="365125"/>
            <a:ext cx="1971675" cy="5811838"/>
          </a:xfrm>
          <a:prstGeom prst="rect">
            <a:avLst/>
          </a:prstGeom>
        </p:spPr>
        <p:txBody>
          <a:bodyPr vert="eaVert"/>
          <a:lstStyle>
            <a:lvl1pPr>
              <a:defRPr/>
            </a:lvl1pPr>
          </a:lstStyle>
          <a:p>
            <a:r>
              <a:rPr lang="en-US" altLang="de-DE" dirty="0"/>
              <a:t>Click to add title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01940" y="365125"/>
            <a:ext cx="6225572" cy="5811838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 altLang="de-DE" dirty="0"/>
              <a:t>Click to add text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42A11-3F6D-49C2-B184-6A782E851E4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220397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BC617D7-AF5A-4EDB-BCAC-775DCFA62E9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600" y="105031"/>
            <a:ext cx="8940800" cy="46998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3B6269-D25D-4B90-8825-AC7E3EF668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3550" y="336255"/>
            <a:ext cx="6865128" cy="49688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Bilder sind von KIT Bildredaktion. Dürfen aber im KIT-Kontext verwendet werden.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8198162-9C2C-4C69-B609-D0E0A9DA2F0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342A11-3F6D-49C2-B184-6A782E851E4E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5" name="Foliennummernplatzhalter 2">
            <a:extLst>
              <a:ext uri="{FF2B5EF4-FFF2-40B4-BE49-F238E27FC236}">
                <a16:creationId xmlns:a16="http://schemas.microsoft.com/office/drawing/2014/main" id="{0C58AACD-542E-4AAD-9128-9C791CD5B466}"/>
              </a:ext>
            </a:extLst>
          </p:cNvPr>
          <p:cNvSpPr txBox="1">
            <a:spLocks/>
          </p:cNvSpPr>
          <p:nvPr userDrawn="1"/>
        </p:nvSpPr>
        <p:spPr>
          <a:xfrm>
            <a:off x="255523" y="6445473"/>
            <a:ext cx="326368" cy="296863"/>
          </a:xfrm>
          <a:prstGeom prst="rect">
            <a:avLst/>
          </a:prstGeom>
        </p:spPr>
        <p:txBody>
          <a:bodyPr vert="horz" lIns="0" tIns="0" rIns="0" bIns="0" rtlCol="0" anchor="t"/>
          <a:lstStyle>
            <a:defPPr>
              <a:defRPr lang="en-US"/>
            </a:defPPr>
            <a:lvl1pPr marL="0" algn="l" defTabSz="457200" rtl="0" eaLnBrk="1" latinLnBrk="0" hangingPunct="1">
              <a:defRPr sz="9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3803EE4-0BB8-4A2C-9025-B8F5E159BB3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Rechteck 7">
            <a:extLst>
              <a:ext uri="{FF2B5EF4-FFF2-40B4-BE49-F238E27FC236}">
                <a16:creationId xmlns:a16="http://schemas.microsoft.com/office/drawing/2014/main" id="{24997F40-A326-4DF0-8B38-F244AE2D14BC}"/>
              </a:ext>
            </a:extLst>
          </p:cNvPr>
          <p:cNvSpPr/>
          <p:nvPr userDrawn="1"/>
        </p:nvSpPr>
        <p:spPr>
          <a:xfrm>
            <a:off x="101600" y="4809226"/>
            <a:ext cx="8953500" cy="1524000"/>
          </a:xfrm>
          <a:prstGeom prst="rect">
            <a:avLst/>
          </a:prstGeom>
          <a:solidFill>
            <a:schemeClr val="tx2">
              <a:alpha val="9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177800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Text Placeholder 16">
            <a:extLst>
              <a:ext uri="{FF2B5EF4-FFF2-40B4-BE49-F238E27FC236}">
                <a16:creationId xmlns:a16="http://schemas.microsoft.com/office/drawing/2014/main" id="{01AD766B-505A-4F24-99AD-9D4E4F7DFF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5250" y="4917082"/>
            <a:ext cx="8947149" cy="1416144"/>
          </a:xfr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marL="177800"/>
            <a:r>
              <a:rPr lang="en-US" b="1">
                <a:solidFill>
                  <a:schemeClr val="bg1"/>
                </a:solidFill>
              </a:rPr>
              <a:t>Jan Bartsch, Tobias Dehling, Ali Sunyaev </a:t>
            </a:r>
          </a:p>
          <a:p>
            <a:pPr marL="177800"/>
            <a:r>
              <a:rPr lang="en-US" sz="1600" b="0">
                <a:solidFill>
                  <a:schemeClr val="bg1"/>
                </a:solidFill>
              </a:rPr>
              <a:t>Institute of Applied Informatics and Formal Description Methods</a:t>
            </a:r>
          </a:p>
          <a:p>
            <a:pPr marL="177800"/>
            <a:r>
              <a:rPr lang="en-US" sz="1600" b="0">
                <a:solidFill>
                  <a:schemeClr val="bg1"/>
                </a:solidFill>
              </a:rPr>
              <a:t>Karlsruhe Institute of echnology, Germany</a:t>
            </a:r>
          </a:p>
          <a:p>
            <a:pPr marL="177800"/>
            <a:r>
              <a:rPr lang="en-US" b="0">
                <a:solidFill>
                  <a:schemeClr val="bg1"/>
                </a:solidFill>
              </a:rPr>
              <a:t>{jan.bartsch, dehling, sunyaev}@kit.edu</a:t>
            </a:r>
          </a:p>
        </p:txBody>
      </p:sp>
    </p:spTree>
    <p:extLst>
      <p:ext uri="{BB962C8B-B14F-4D97-AF65-F5344CB8AC3E}">
        <p14:creationId xmlns:p14="http://schemas.microsoft.com/office/powerpoint/2010/main" val="35414626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65" y="3556660"/>
            <a:ext cx="8956510" cy="2897579"/>
          </a:xfrm>
          <a:prstGeom prst="rect">
            <a:avLst/>
          </a:prstGeom>
        </p:spPr>
      </p:pic>
      <p:pic>
        <p:nvPicPr>
          <p:cNvPr id="10" name="Picture 9" descr="II_rahmen_neu_titel">
            <a:extLst>
              <a:ext uri="{FF2B5EF4-FFF2-40B4-BE49-F238E27FC236}">
                <a16:creationId xmlns:a16="http://schemas.microsoft.com/office/drawing/2014/main" id="{A95F32CA-B5BF-43BB-82DD-2714682C897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91440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21">
            <a:extLst>
              <a:ext uri="{FF2B5EF4-FFF2-40B4-BE49-F238E27FC236}">
                <a16:creationId xmlns:a16="http://schemas.microsoft.com/office/drawing/2014/main" id="{F7E82EA3-B75E-4B08-9FD0-A8C2545BC1E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85763" y="3373901"/>
            <a:ext cx="584358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Applied Informatics and Formal Description Methods (AIFB), Critical Information Infrastructures (cii)</a:t>
            </a:r>
          </a:p>
        </p:txBody>
      </p:sp>
      <p:sp>
        <p:nvSpPr>
          <p:cNvPr id="12" name="Text Box 14">
            <a:extLst>
              <a:ext uri="{FF2B5EF4-FFF2-40B4-BE49-F238E27FC236}">
                <a16:creationId xmlns:a16="http://schemas.microsoft.com/office/drawing/2014/main" id="{2FD3021E-431C-4904-8F6F-87FAFD87019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96875" y="6552308"/>
            <a:ext cx="367030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de-DE" sz="800" dirty="0"/>
              <a:t>KIT –  The Research University in the Helmholtz Association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6C188393-F356-4F5D-80C7-5DAA7302CAF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318375" y="6490081"/>
            <a:ext cx="17272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r>
              <a:rPr lang="de-DE" altLang="de-DE" sz="1600" b="1" dirty="0">
                <a:solidFill>
                  <a:schemeClr val="bg1"/>
                </a:solidFill>
              </a:rPr>
              <a:t>www.kit.edu</a:t>
            </a:r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E602CB73-14F5-41DE-9572-752DC1763C3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761" y="333375"/>
            <a:ext cx="1628775" cy="754394"/>
          </a:xfrm>
          <a:prstGeom prst="rect">
            <a:avLst/>
          </a:prstGeom>
        </p:spPr>
      </p:pic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0828D3A4-0F5F-4AD1-865F-6DB6FE71C39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98450" y="1433844"/>
            <a:ext cx="8547100" cy="754394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Tx/>
              <a:buSzPct val="88000"/>
              <a:buFontTx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Tx/>
              <a:buSzPct val="88000"/>
              <a:buFontTx/>
              <a:buNone/>
              <a:tabLst/>
              <a:defRPr/>
            </a:pPr>
            <a:r>
              <a:rPr lang="de-DE" altLang="de-DE" sz="2000" b="1" dirty="0"/>
              <a:t>Folientitel: Arial 26pt fett</a:t>
            </a:r>
            <a:br>
              <a:rPr lang="de-DE" altLang="de-DE" sz="2000" b="1" dirty="0"/>
            </a:br>
            <a:r>
              <a:rPr lang="de-DE" altLang="de-DE" sz="2000" b="1" dirty="0"/>
              <a:t>2-zeilig: Arial 22pt fett</a:t>
            </a:r>
          </a:p>
          <a:p>
            <a:pPr lvl="0"/>
            <a:endParaRPr lang="en-US" dirty="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C1BC48A0-370F-40B5-AF81-6C451AA7AD1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5275" y="2441575"/>
            <a:ext cx="8561388" cy="619125"/>
          </a:xfrm>
        </p:spPr>
        <p:txBody>
          <a:bodyPr/>
          <a:lstStyle>
            <a:lvl1pPr marL="0" indent="0">
              <a:spcBef>
                <a:spcPct val="0"/>
              </a:spcBef>
              <a:buFontTx/>
              <a:buNone/>
              <a:defRPr sz="1800"/>
            </a:lvl1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2000" b="1" dirty="0">
                <a:solidFill>
                  <a:srgbClr val="000000"/>
                </a:solidFill>
              </a:rPr>
              <a:t>Untertitel: Arial 18pt fett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DE" altLang="de-DE" sz="2000" b="1" dirty="0">
                <a:solidFill>
                  <a:srgbClr val="000000"/>
                </a:solidFill>
              </a:rPr>
              <a:t>Auch mehrzeilig möglich.</a:t>
            </a:r>
          </a:p>
          <a:p>
            <a:pPr lvl="0"/>
            <a:endParaRPr lang="en-US" dirty="0"/>
          </a:p>
        </p:txBody>
      </p:sp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628" y="331553"/>
            <a:ext cx="1100891" cy="691049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 userDrawn="1"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1872" y="331553"/>
            <a:ext cx="2337206" cy="547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9689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fik 15" descr="Ein Bild, das Gras, draußen, Himmel, Feld enthält.&#10;&#10;Mit sehr hoher Zuverlässigkeit generierte Beschreibung">
            <a:extLst>
              <a:ext uri="{FF2B5EF4-FFF2-40B4-BE49-F238E27FC236}">
                <a16:creationId xmlns:a16="http://schemas.microsoft.com/office/drawing/2014/main" id="{F9E102F7-B77C-405D-8765-D96DF7FA900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2074" y="3262253"/>
            <a:ext cx="8953501" cy="3290055"/>
          </a:xfrm>
          <a:prstGeom prst="rect">
            <a:avLst/>
          </a:prstGeom>
        </p:spPr>
      </p:pic>
      <p:pic>
        <p:nvPicPr>
          <p:cNvPr id="10" name="Picture 9" descr="II_rahmen_neu_titel">
            <a:extLst>
              <a:ext uri="{FF2B5EF4-FFF2-40B4-BE49-F238E27FC236}">
                <a16:creationId xmlns:a16="http://schemas.microsoft.com/office/drawing/2014/main" id="{A95F32CA-B5BF-43BB-82DD-2714682C897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21">
            <a:extLst>
              <a:ext uri="{FF2B5EF4-FFF2-40B4-BE49-F238E27FC236}">
                <a16:creationId xmlns:a16="http://schemas.microsoft.com/office/drawing/2014/main" id="{F7E82EA3-B75E-4B08-9FD0-A8C2545BC1E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85763" y="3373901"/>
            <a:ext cx="584358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Applied Informatics and Formal Description Methods (AIFB), Critical Information Infrastructures (cii)</a:t>
            </a:r>
          </a:p>
        </p:txBody>
      </p:sp>
      <p:sp>
        <p:nvSpPr>
          <p:cNvPr id="12" name="Text Box 14">
            <a:extLst>
              <a:ext uri="{FF2B5EF4-FFF2-40B4-BE49-F238E27FC236}">
                <a16:creationId xmlns:a16="http://schemas.microsoft.com/office/drawing/2014/main" id="{2FD3021E-431C-4904-8F6F-87FAFD87019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96875" y="6552308"/>
            <a:ext cx="367030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de-DE" sz="800" dirty="0"/>
              <a:t>KIT –  The Research University in the Helmholtz Association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6C188393-F356-4F5D-80C7-5DAA7302CAF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318375" y="6490081"/>
            <a:ext cx="17272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r>
              <a:rPr lang="de-DE" altLang="de-DE" sz="1600" b="1" dirty="0">
                <a:solidFill>
                  <a:schemeClr val="bg1"/>
                </a:solidFill>
              </a:rPr>
              <a:t>www.kit.edu</a:t>
            </a:r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E602CB73-14F5-41DE-9572-752DC1763C3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761" y="333375"/>
            <a:ext cx="1628775" cy="754394"/>
          </a:xfrm>
          <a:prstGeom prst="rect">
            <a:avLst/>
          </a:prstGeom>
        </p:spPr>
      </p:pic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0828D3A4-0F5F-4AD1-865F-6DB6FE71C39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98450" y="1433844"/>
            <a:ext cx="8547100" cy="754394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Tx/>
              <a:buSzPct val="88000"/>
              <a:buFontTx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Tx/>
              <a:buSzPct val="88000"/>
              <a:buFontTx/>
              <a:buNone/>
              <a:tabLst/>
              <a:defRPr/>
            </a:pPr>
            <a:r>
              <a:rPr lang="de-DE" altLang="de-DE" sz="2000" b="1" dirty="0"/>
              <a:t>Folientitel: Arial 26pt fett</a:t>
            </a:r>
            <a:br>
              <a:rPr lang="de-DE" altLang="de-DE" sz="2000" b="1" dirty="0"/>
            </a:br>
            <a:r>
              <a:rPr lang="de-DE" altLang="de-DE" sz="2000" b="1" dirty="0"/>
              <a:t>2-zeilig: Arial 22pt fett</a:t>
            </a:r>
          </a:p>
          <a:p>
            <a:pPr lvl="0"/>
            <a:endParaRPr lang="en-US" dirty="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C1BC48A0-370F-40B5-AF81-6C451AA7AD1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5275" y="2441575"/>
            <a:ext cx="8561388" cy="619125"/>
          </a:xfrm>
        </p:spPr>
        <p:txBody>
          <a:bodyPr/>
          <a:lstStyle>
            <a:lvl1pPr marL="0" indent="0">
              <a:spcBef>
                <a:spcPct val="0"/>
              </a:spcBef>
              <a:buFontTx/>
              <a:buNone/>
              <a:defRPr sz="1800"/>
            </a:lvl1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2000" b="1" dirty="0">
                <a:solidFill>
                  <a:srgbClr val="000000"/>
                </a:solidFill>
              </a:rPr>
              <a:t>Untertitel: Arial 18pt fett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DE" altLang="de-DE" sz="2000" b="1" dirty="0">
                <a:solidFill>
                  <a:srgbClr val="000000"/>
                </a:solidFill>
              </a:rPr>
              <a:t>Auch mehrzeilig möglich.</a:t>
            </a:r>
          </a:p>
          <a:p>
            <a:pPr lvl="0"/>
            <a:endParaRPr lang="en-US" dirty="0"/>
          </a:p>
        </p:txBody>
      </p:sp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628" y="331553"/>
            <a:ext cx="1100891" cy="691049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 userDrawn="1"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1872" y="331553"/>
            <a:ext cx="2337206" cy="547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798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II_rahmen_neu_titel">
            <a:extLst>
              <a:ext uri="{FF2B5EF4-FFF2-40B4-BE49-F238E27FC236}">
                <a16:creationId xmlns:a16="http://schemas.microsoft.com/office/drawing/2014/main" id="{A95F32CA-B5BF-43BB-82DD-2714682C897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91440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14">
            <a:extLst>
              <a:ext uri="{FF2B5EF4-FFF2-40B4-BE49-F238E27FC236}">
                <a16:creationId xmlns:a16="http://schemas.microsoft.com/office/drawing/2014/main" id="{2FD3021E-431C-4904-8F6F-87FAFD87019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96875" y="6552308"/>
            <a:ext cx="367030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de-DE" sz="800" dirty="0"/>
              <a:t>KIT –  The Research University in the Helmholtz Association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6C188393-F356-4F5D-80C7-5DAA7302CAF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318375" y="6490081"/>
            <a:ext cx="17272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r>
              <a:rPr lang="de-DE" altLang="de-DE" sz="1600" b="1" dirty="0">
                <a:solidFill>
                  <a:schemeClr val="bg1"/>
                </a:solidFill>
              </a:rPr>
              <a:t>www.kit.edu</a:t>
            </a:r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E602CB73-14F5-41DE-9572-752DC1763C3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761" y="333375"/>
            <a:ext cx="1628775" cy="754394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1C4F32-FAF8-4A66-AAD9-47D6B39A96D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98450" y="1433844"/>
            <a:ext cx="8547100" cy="754394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Tx/>
              <a:buSzPct val="88000"/>
              <a:buFontTx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Tx/>
              <a:buSzPct val="88000"/>
              <a:buFontTx/>
              <a:buNone/>
              <a:tabLst/>
              <a:defRPr/>
            </a:pPr>
            <a:r>
              <a:rPr lang="de-DE" altLang="de-DE" sz="2000" b="1" dirty="0"/>
              <a:t>Folientitel: Arial 26pt fett</a:t>
            </a:r>
            <a:br>
              <a:rPr lang="de-DE" altLang="de-DE" sz="2000" b="1" dirty="0"/>
            </a:br>
            <a:r>
              <a:rPr lang="de-DE" altLang="de-DE" sz="2000" b="1" dirty="0"/>
              <a:t>2-zeilig: Arial 22pt fett</a:t>
            </a:r>
          </a:p>
          <a:p>
            <a:pPr lvl="0"/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B7E205D-B940-46D5-B195-20BB101C062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5275" y="2441575"/>
            <a:ext cx="8561388" cy="619125"/>
          </a:xfrm>
        </p:spPr>
        <p:txBody>
          <a:bodyPr/>
          <a:lstStyle>
            <a:lvl1pPr marL="0" indent="0">
              <a:spcBef>
                <a:spcPct val="0"/>
              </a:spcBef>
              <a:buFontTx/>
              <a:buNone/>
              <a:defRPr sz="1800"/>
            </a:lvl1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2000" b="1" dirty="0">
                <a:solidFill>
                  <a:srgbClr val="000000"/>
                </a:solidFill>
              </a:rPr>
              <a:t>Untertitel: Arial 18pt fett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DE" altLang="de-DE" sz="2000" b="1" dirty="0">
                <a:solidFill>
                  <a:srgbClr val="000000"/>
                </a:solidFill>
              </a:rPr>
              <a:t>Auch mehrzeilig möglich.</a:t>
            </a:r>
          </a:p>
          <a:p>
            <a:pPr lvl="0"/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D0869C51-5C94-4A88-810A-0A1984D658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84163" y="3997325"/>
            <a:ext cx="8561388" cy="331327"/>
          </a:xfrm>
        </p:spPr>
        <p:txBody>
          <a:bodyPr>
            <a:normAutofit/>
          </a:bodyPr>
          <a:lstStyle>
            <a:lvl1pPr marL="0" indent="0">
              <a:buNone/>
              <a:defRPr sz="1800" b="1"/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5079CF43-05BC-4B80-A1FF-F696E36657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4163" y="4385932"/>
            <a:ext cx="8561387" cy="331328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Affiliation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E17384FA-476C-4CB2-92D5-349E4BCF4EF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84163" y="4984750"/>
            <a:ext cx="8561387" cy="1152525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Occasion</a:t>
            </a:r>
          </a:p>
          <a:p>
            <a:pPr lvl="0"/>
            <a:r>
              <a:rPr lang="en-US" dirty="0"/>
              <a:t>Place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628" y="331553"/>
            <a:ext cx="1100891" cy="691049"/>
          </a:xfrm>
          <a:prstGeom prst="rect">
            <a:avLst/>
          </a:prstGeom>
        </p:spPr>
      </p:pic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1872" y="331553"/>
            <a:ext cx="2337206" cy="547310"/>
          </a:xfrm>
          <a:prstGeom prst="rect">
            <a:avLst/>
          </a:prstGeom>
        </p:spPr>
      </p:pic>
      <p:sp>
        <p:nvSpPr>
          <p:cNvPr id="16" name="Text Box 21">
            <a:extLst>
              <a:ext uri="{FF2B5EF4-FFF2-40B4-BE49-F238E27FC236}">
                <a16:creationId xmlns:a16="http://schemas.microsoft.com/office/drawing/2014/main" id="{C9DAD973-38AA-4A1B-B86A-877CE8EF03C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85763" y="3373901"/>
            <a:ext cx="584358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de-DE" sz="1000" dirty="0">
                <a:solidFill>
                  <a:schemeClr val="bg1"/>
                </a:solidFill>
              </a:rPr>
              <a:t>Applied Informatics and Formal Description Methods (AIFB), Critical Information Infrastructures (cii)</a:t>
            </a:r>
          </a:p>
        </p:txBody>
      </p:sp>
    </p:spTree>
    <p:extLst>
      <p:ext uri="{BB962C8B-B14F-4D97-AF65-F5344CB8AC3E}">
        <p14:creationId xmlns:p14="http://schemas.microsoft.com/office/powerpoint/2010/main" val="2764344498"/>
      </p:ext>
    </p:extLst>
  </p:cSld>
  <p:clrMapOvr>
    <a:masterClrMapping/>
  </p:clrMapOvr>
  <p:hf hdr="0" ft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AF128E-8CE7-45B3-AA01-91BD31EF0B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165B62B-865F-4C4E-B36A-5EA09194101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342A11-3F6D-49C2-B184-6A782E851E4E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A4DB86-F34F-429E-B736-1EFE06C11BC3}"/>
              </a:ext>
            </a:extLst>
          </p:cNvPr>
          <p:cNvSpPr/>
          <p:nvPr userDrawn="1"/>
        </p:nvSpPr>
        <p:spPr>
          <a:xfrm>
            <a:off x="619697" y="1345735"/>
            <a:ext cx="1042416" cy="63000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n w="38100"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1.</a:t>
            </a:r>
            <a:endParaRPr lang="en-US" sz="2400" dirty="0">
              <a:ln w="38100">
                <a:solidFill>
                  <a:schemeClr val="tx1"/>
                </a:solidFill>
              </a:ln>
              <a:solidFill>
                <a:schemeClr val="tx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Content Placeholder 6">
            <a:extLst>
              <a:ext uri="{FF2B5EF4-FFF2-40B4-BE49-F238E27FC236}">
                <a16:creationId xmlns:a16="http://schemas.microsoft.com/office/drawing/2014/main" id="{02867F21-7611-40E2-9E01-AC613AD1C48B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1712913" y="1344672"/>
            <a:ext cx="7323137" cy="631063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Motivation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3F31256-FA40-4126-AC88-0C7C975CE316}"/>
              </a:ext>
            </a:extLst>
          </p:cNvPr>
          <p:cNvCxnSpPr>
            <a:stCxn id="4" idx="1"/>
          </p:cNvCxnSpPr>
          <p:nvPr userDrawn="1"/>
        </p:nvCxnSpPr>
        <p:spPr>
          <a:xfrm flipH="1" flipV="1">
            <a:off x="107950" y="1660203"/>
            <a:ext cx="511747" cy="532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3C9CF52C-1C51-414B-A8D2-054F7A366EC1}"/>
              </a:ext>
            </a:extLst>
          </p:cNvPr>
          <p:cNvSpPr/>
          <p:nvPr userDrawn="1"/>
        </p:nvSpPr>
        <p:spPr>
          <a:xfrm>
            <a:off x="619697" y="2626568"/>
            <a:ext cx="1042416" cy="63000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n w="38100"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2.</a:t>
            </a:r>
            <a:endParaRPr lang="en-US" sz="2400" dirty="0">
              <a:ln w="38100">
                <a:solidFill>
                  <a:schemeClr val="tx1"/>
                </a:solidFill>
              </a:ln>
              <a:solidFill>
                <a:schemeClr val="tx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AA7871F5-62FD-4258-A218-084B63313F23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712913" y="2625505"/>
            <a:ext cx="7323137" cy="631063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Objectives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9EA2C7A-5A5B-4647-B19D-5A09E2F29F53}"/>
              </a:ext>
            </a:extLst>
          </p:cNvPr>
          <p:cNvCxnSpPr>
            <a:stCxn id="7" idx="1"/>
          </p:cNvCxnSpPr>
          <p:nvPr userDrawn="1"/>
        </p:nvCxnSpPr>
        <p:spPr>
          <a:xfrm flipH="1" flipV="1">
            <a:off x="107950" y="2941036"/>
            <a:ext cx="511747" cy="532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D318D0F2-4E0F-42CB-B84C-CFF467F14834}"/>
              </a:ext>
            </a:extLst>
          </p:cNvPr>
          <p:cNvSpPr/>
          <p:nvPr userDrawn="1"/>
        </p:nvSpPr>
        <p:spPr>
          <a:xfrm>
            <a:off x="619697" y="3914223"/>
            <a:ext cx="1042416" cy="63000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n w="38100"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3.</a:t>
            </a:r>
            <a:endParaRPr lang="en-US" sz="2400" dirty="0">
              <a:ln w="38100">
                <a:solidFill>
                  <a:schemeClr val="tx1"/>
                </a:solidFill>
              </a:ln>
              <a:solidFill>
                <a:schemeClr val="tx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24A0413C-52EE-497F-AF4B-E46A62580787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712913" y="3913160"/>
            <a:ext cx="7323137" cy="631063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Methods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A644C7C-E1B2-4A73-8279-AF8716AD4C4D}"/>
              </a:ext>
            </a:extLst>
          </p:cNvPr>
          <p:cNvCxnSpPr>
            <a:stCxn id="10" idx="1"/>
          </p:cNvCxnSpPr>
          <p:nvPr userDrawn="1"/>
        </p:nvCxnSpPr>
        <p:spPr>
          <a:xfrm flipH="1" flipV="1">
            <a:off x="107950" y="4228691"/>
            <a:ext cx="511747" cy="532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4190A2B4-A74E-4999-B22B-405BBB63A708}"/>
              </a:ext>
            </a:extLst>
          </p:cNvPr>
          <p:cNvSpPr/>
          <p:nvPr userDrawn="1"/>
        </p:nvSpPr>
        <p:spPr>
          <a:xfrm>
            <a:off x="619697" y="5198301"/>
            <a:ext cx="1042416" cy="63000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n w="38100"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4.</a:t>
            </a:r>
            <a:endParaRPr lang="en-US" sz="2400" dirty="0">
              <a:ln w="38100">
                <a:solidFill>
                  <a:schemeClr val="tx1"/>
                </a:solidFill>
              </a:ln>
              <a:solidFill>
                <a:schemeClr val="tx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4" name="Content Placeholder 6">
            <a:extLst>
              <a:ext uri="{FF2B5EF4-FFF2-40B4-BE49-F238E27FC236}">
                <a16:creationId xmlns:a16="http://schemas.microsoft.com/office/drawing/2014/main" id="{B1E20343-107B-45B0-91E9-4622771111DE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712913" y="5197238"/>
            <a:ext cx="7323137" cy="631063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Results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4E42AAE-00D1-46A4-92CE-3FD671C8D6D1}"/>
              </a:ext>
            </a:extLst>
          </p:cNvPr>
          <p:cNvCxnSpPr>
            <a:stCxn id="13" idx="1"/>
          </p:cNvCxnSpPr>
          <p:nvPr userDrawn="1"/>
        </p:nvCxnSpPr>
        <p:spPr>
          <a:xfrm flipH="1" flipV="1">
            <a:off x="107950" y="5512769"/>
            <a:ext cx="511747" cy="532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39905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00050" y="1201567"/>
            <a:ext cx="8343900" cy="490451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de-DE" dirty="0"/>
              <a:t>Click to add text</a:t>
            </a:r>
          </a:p>
          <a:p>
            <a:pPr lvl="1"/>
            <a:r>
              <a:rPr lang="en-US" altLang="de-DE" dirty="0"/>
              <a:t>Second level</a:t>
            </a:r>
          </a:p>
          <a:p>
            <a:pPr lvl="2"/>
            <a:r>
              <a:rPr lang="en-US" altLang="de-DE" dirty="0"/>
              <a:t>Third level</a:t>
            </a:r>
          </a:p>
          <a:p>
            <a:pPr lvl="3"/>
            <a:r>
              <a:rPr lang="en-US" altLang="de-DE" dirty="0"/>
              <a:t>Fourth level</a:t>
            </a:r>
          </a:p>
          <a:p>
            <a:pPr lvl="4"/>
            <a:r>
              <a:rPr lang="en-US" altLang="de-DE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803EE4-0BB8-4A2C-9025-B8F5E159BB3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5E9F3D11-7573-4C8E-A81F-0E3F12D8E1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0050" y="394871"/>
            <a:ext cx="6865128" cy="496888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>
              <a:defRPr/>
            </a:lvl1pPr>
          </a:lstStyle>
          <a:p>
            <a:r>
              <a:rPr lang="en-US" altLang="de-DE" dirty="0"/>
              <a:t>Click to add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85385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2">
            <a:extLst>
              <a:ext uri="{FF2B5EF4-FFF2-40B4-BE49-F238E27FC236}">
                <a16:creationId xmlns:a16="http://schemas.microsoft.com/office/drawing/2014/main" id="{60A7DEDA-EAA3-43B9-89DF-5D1DF3E4C5A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de-DE" dirty="0"/>
              <a:t>Click to add text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A90DF1F-E872-4496-841A-A0D5240B800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342A11-3F6D-49C2-B184-6A782E851E4E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301C6A8-744F-44E4-B765-74C52C2F1E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699478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00050" y="1201567"/>
            <a:ext cx="4114800" cy="497539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altLang="de-DE" dirty="0"/>
              <a:t>Click to add text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49" y="1201567"/>
            <a:ext cx="4114799" cy="497539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altLang="de-DE" dirty="0"/>
              <a:t>Click to add text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42A11-3F6D-49C2-B184-6A782E851E4E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DD89B5CA-F326-417B-804D-4A944865C29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0050" y="394871"/>
            <a:ext cx="6865128" cy="496888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>
              <a:defRPr/>
            </a:lvl1pPr>
          </a:lstStyle>
          <a:p>
            <a:r>
              <a:rPr lang="en-US" altLang="de-DE" dirty="0"/>
              <a:t>Click to add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64835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00050" y="1203334"/>
            <a:ext cx="4098132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de-DE" dirty="0"/>
              <a:t>Click to add text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00050" y="2214208"/>
            <a:ext cx="4098132" cy="397545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altLang="de-DE" dirty="0"/>
              <a:t>Click to add text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818" y="1203334"/>
            <a:ext cx="4098132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de-DE" dirty="0"/>
              <a:t>Click to add text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45818" y="2214208"/>
            <a:ext cx="4098132" cy="397545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altLang="de-DE" dirty="0"/>
              <a:t>Click to add text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42A11-3F6D-49C2-B184-6A782E851E4E}" type="slidenum">
              <a:rPr lang="de-DE" smtClean="0"/>
              <a:t>‹Nr.›</a:t>
            </a:fld>
            <a:endParaRPr lang="de-DE"/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337802FE-6A36-43AA-8464-593B7D9F56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0050" y="394871"/>
            <a:ext cx="6865128" cy="496888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>
              <a:defRPr/>
            </a:lvl1pPr>
          </a:lstStyle>
          <a:p>
            <a:r>
              <a:rPr lang="en-US" altLang="de-DE" dirty="0"/>
              <a:t>Click to add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9573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emf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9" descr="II_rahmen_neu_folge">
            <a:extLst>
              <a:ext uri="{FF2B5EF4-FFF2-40B4-BE49-F238E27FC236}">
                <a16:creationId xmlns:a16="http://schemas.microsoft.com/office/drawing/2014/main" id="{0D02B5F8-FF72-4AF8-91A3-89F2DE9F17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00050" y="394871"/>
            <a:ext cx="6865128" cy="496888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/>
          <a:p>
            <a:r>
              <a:rPr lang="en-US" altLang="de-DE" dirty="0"/>
              <a:t>Click to add title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0050" y="1210021"/>
            <a:ext cx="8343900" cy="489605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altLang="de-DE" dirty="0"/>
              <a:t>Karlsruher Institut für Technologie (KIT).</a:t>
            </a:r>
          </a:p>
          <a:p>
            <a:pPr lvl="1"/>
            <a:r>
              <a:rPr lang="en-US" altLang="de-DE" dirty="0"/>
              <a:t>Second level</a:t>
            </a:r>
          </a:p>
          <a:p>
            <a:pPr lvl="2"/>
            <a:r>
              <a:rPr lang="en-US" altLang="de-DE" dirty="0"/>
              <a:t>Third level</a:t>
            </a:r>
          </a:p>
          <a:p>
            <a:pPr lvl="3"/>
            <a:r>
              <a:rPr lang="en-US" altLang="de-DE" dirty="0"/>
              <a:t>Fourth level</a:t>
            </a:r>
          </a:p>
          <a:p>
            <a:pPr lvl="4"/>
            <a:r>
              <a:rPr lang="en-US" altLang="de-DE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5523" y="6445473"/>
            <a:ext cx="326368" cy="296863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900" b="1">
                <a:solidFill>
                  <a:schemeClr val="tx1"/>
                </a:solidFill>
              </a:defRPr>
            </a:lvl1pPr>
          </a:lstStyle>
          <a:p>
            <a:fld id="{0D342A11-3F6D-49C2-B184-6A782E851E4E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960349D9-6A0D-49BA-B939-F09EA2B08865}"/>
              </a:ext>
            </a:extLst>
          </p:cNvPr>
          <p:cNvSpPr txBox="1">
            <a:spLocks/>
          </p:cNvSpPr>
          <p:nvPr userDrawn="1"/>
        </p:nvSpPr>
        <p:spPr>
          <a:xfrm>
            <a:off x="3357564" y="6400359"/>
            <a:ext cx="3111500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de-DE" sz="900" dirty="0"/>
              <a:t>Applied Informatics and Formal Description Methods (AIFB) Critical Information Infrastructures (cii)</a:t>
            </a:r>
            <a:br>
              <a:rPr lang="en-US" altLang="de-DE" sz="900" dirty="0"/>
            </a:br>
            <a:r>
              <a:rPr lang="en-US" altLang="de-DE" sz="900" dirty="0"/>
              <a:t>Prof. Dr. Ali Sunyaev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E090F4B1-B121-45DC-BF5B-2FE6636DA72B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5229" y="330634"/>
            <a:ext cx="1078721" cy="499629"/>
          </a:xfrm>
          <a:prstGeom prst="rect">
            <a:avLst/>
          </a:prstGeom>
        </p:spPr>
      </p:pic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74D87B36-D57F-487F-9086-156B2F77E750}"/>
              </a:ext>
            </a:extLst>
          </p:cNvPr>
          <p:cNvSpPr txBox="1">
            <a:spLocks/>
          </p:cNvSpPr>
          <p:nvPr userDrawn="1"/>
        </p:nvSpPr>
        <p:spPr>
          <a:xfrm>
            <a:off x="660401" y="6445473"/>
            <a:ext cx="4972049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1ACD295-55D5-43B4-96D6-BC78E06AEC66}" type="datetime1">
              <a:rPr lang="en-US" smtClean="0"/>
              <a:t>9/22/20</a:t>
            </a:fld>
            <a:endParaRPr lang="de-DE" dirty="0"/>
          </a:p>
          <a:p>
            <a:r>
              <a:rPr lang="de-DE" dirty="0"/>
              <a:t>Prof. Dr. Ali </a:t>
            </a:r>
            <a:r>
              <a:rPr lang="de-DE" dirty="0" err="1"/>
              <a:t>Sunyaev</a:t>
            </a:r>
            <a:endParaRPr lang="de-DE" dirty="0"/>
          </a:p>
          <a:p>
            <a:r>
              <a:rPr lang="de-DE" dirty="0"/>
              <a:t> </a:t>
            </a:r>
          </a:p>
        </p:txBody>
      </p:sp>
      <p:pic>
        <p:nvPicPr>
          <p:cNvPr id="12" name="Grafik 11"/>
          <p:cNvPicPr>
            <a:picLocks noChangeAspect="1"/>
          </p:cNvPicPr>
          <p:nvPr userDrawn="1"/>
        </p:nvPicPr>
        <p:blipFill>
          <a:blip r:embed="rId2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4992" y="6445472"/>
            <a:ext cx="616943" cy="387267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 userDrawn="1"/>
        </p:nvPicPr>
        <p:blipFill>
          <a:blip r:embed="rId2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1415" y="6445235"/>
            <a:ext cx="1446090" cy="338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756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61" r:id="rId2"/>
    <p:sldLayoutId id="2147483674" r:id="rId3"/>
    <p:sldLayoutId id="2147483673" r:id="rId4"/>
    <p:sldLayoutId id="2147483672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  <p:sldLayoutId id="2147483669" r:id="rId13"/>
    <p:sldLayoutId id="2147483670" r:id="rId14"/>
    <p:sldLayoutId id="2147483671" r:id="rId15"/>
    <p:sldLayoutId id="2147483675" r:id="rId16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2400" b="1" kern="1200" dirty="0">
          <a:solidFill>
            <a:schemeClr val="tx1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271463" indent="-271463" algn="l" defTabSz="914400" rtl="0" eaLnBrk="1" latinLnBrk="0" hangingPunct="1">
        <a:lnSpc>
          <a:spcPct val="90000"/>
        </a:lnSpc>
        <a:spcBef>
          <a:spcPts val="480"/>
        </a:spcBef>
        <a:buSzPct val="88000"/>
        <a:buFontTx/>
        <a:buBlip>
          <a:blip r:embed="rId22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27063" indent="-271463" algn="l" defTabSz="914400" rtl="0" eaLnBrk="1" latinLnBrk="0" hangingPunct="1">
        <a:lnSpc>
          <a:spcPct val="90000"/>
        </a:lnSpc>
        <a:spcBef>
          <a:spcPts val="480"/>
        </a:spcBef>
        <a:buSzPct val="88000"/>
        <a:buFontTx/>
        <a:buBlip>
          <a:blip r:embed="rId22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82663" indent="-265113" algn="l" defTabSz="898525" rtl="0" eaLnBrk="1" latinLnBrk="0" hangingPunct="1">
        <a:lnSpc>
          <a:spcPct val="90000"/>
        </a:lnSpc>
        <a:spcBef>
          <a:spcPts val="480"/>
        </a:spcBef>
        <a:buSzPct val="88000"/>
        <a:buFontTx/>
        <a:buBlip>
          <a:blip r:embed="rId22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344613" indent="-271463" algn="l" defTabSz="914400" rtl="0" eaLnBrk="1" latinLnBrk="0" hangingPunct="1">
        <a:lnSpc>
          <a:spcPct val="90000"/>
        </a:lnSpc>
        <a:spcBef>
          <a:spcPts val="480"/>
        </a:spcBef>
        <a:buSzPct val="88000"/>
        <a:buFontTx/>
        <a:buBlip>
          <a:blip r:embed="rId22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700213" indent="-265113" algn="l" defTabSz="914400" rtl="0" eaLnBrk="1" latinLnBrk="0" hangingPunct="1">
        <a:lnSpc>
          <a:spcPct val="90000"/>
        </a:lnSpc>
        <a:spcBef>
          <a:spcPts val="480"/>
        </a:spcBef>
        <a:buSzPct val="88000"/>
        <a:buFontTx/>
        <a:buBlip>
          <a:blip r:embed="rId22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527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4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jp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png"/><Relationship Id="rId5" Type="http://schemas.openxmlformats.org/officeDocument/2006/relationships/image" Target="../media/image5.png"/><Relationship Id="rId4" Type="http://schemas.openxmlformats.org/officeDocument/2006/relationships/image" Target="../media/image2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openxmlformats.org/officeDocument/2006/relationships/hyperlink" Target="https://www.aifb.kit.edu/web/Thema4657" TargetMode="External"/><Relationship Id="rId7" Type="http://schemas.openxmlformats.org/officeDocument/2006/relationships/image" Target="../media/image2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png"/><Relationship Id="rId5" Type="http://schemas.openxmlformats.org/officeDocument/2006/relationships/hyperlink" Target="mailto:Sebastian.Lins@kit.edu" TargetMode="Externa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8B9C1147-AA98-4749-BEB3-BE9BD4A510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1412875"/>
            <a:ext cx="8389937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de-DE" altLang="de-DE" sz="2600" b="1" dirty="0"/>
              <a:t>Austausch mit der Yale University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52E34B1E-A451-4EF3-959F-FF343CD39D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875" y="2349500"/>
            <a:ext cx="8370888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Blip>
                <a:blip r:embed="rId2"/>
              </a:buBlip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Blip>
                <a:blip r:embed="rId3"/>
              </a:buBlip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b="1" dirty="0">
                <a:solidFill>
                  <a:srgbClr val="000000"/>
                </a:solidFill>
              </a:rPr>
              <a:t>im Rahmen des DAAD RISE Austauschprogramms </a:t>
            </a:r>
          </a:p>
        </p:txBody>
      </p:sp>
    </p:spTree>
    <p:extLst>
      <p:ext uri="{BB962C8B-B14F-4D97-AF65-F5344CB8AC3E}">
        <p14:creationId xmlns:p14="http://schemas.microsoft.com/office/powerpoint/2010/main" val="38774290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82F1C71-C5DE-4DFB-976A-58B80C3C39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de-DE" dirty="0"/>
              <a:t>Die </a:t>
            </a:r>
            <a:r>
              <a:rPr lang="de-DE" b="1" dirty="0"/>
              <a:t>Forschungsgruppe Critical Information Infrastructure</a:t>
            </a:r>
            <a:endParaRPr lang="de-DE" dirty="0"/>
          </a:p>
          <a:p>
            <a:pPr marL="0" indent="0" algn="ctr">
              <a:buNone/>
            </a:pPr>
            <a:r>
              <a:rPr lang="de-DE" dirty="0"/>
              <a:t>von Prof. Dr. Ali Sunyaev am AIFB bietet </a:t>
            </a:r>
          </a:p>
          <a:p>
            <a:pPr marL="0" indent="0" algn="ctr">
              <a:buNone/>
            </a:pPr>
            <a:r>
              <a:rPr lang="de-DE" dirty="0"/>
              <a:t>im Rahmen des DAAD RISE Austauschprogramms die einzigartige Möglichkeit, </a:t>
            </a:r>
            <a:r>
              <a:rPr lang="de-DE" b="1" dirty="0">
                <a:solidFill>
                  <a:schemeClr val="tx2"/>
                </a:solidFill>
              </a:rPr>
              <a:t>ein mehrmonatiges Praktikum </a:t>
            </a:r>
            <a:r>
              <a:rPr lang="de-DE" dirty="0"/>
              <a:t>an der </a:t>
            </a:r>
          </a:p>
          <a:p>
            <a:pPr marL="0" indent="0" algn="ctr">
              <a:buNone/>
            </a:pPr>
            <a:r>
              <a:rPr lang="de-DE" b="1" dirty="0"/>
              <a:t>Yale University bei Prof. Jakub Szefer </a:t>
            </a:r>
          </a:p>
          <a:p>
            <a:pPr marL="0" indent="0" algn="ctr">
              <a:buNone/>
            </a:pPr>
            <a:r>
              <a:rPr lang="de-DE" dirty="0"/>
              <a:t>im Computer Architecture and Security Lab durchzuführen</a:t>
            </a:r>
          </a:p>
          <a:p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34498BD6-DC1C-47AA-B56D-215119930A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03EE4-0BB8-4A2C-9025-B8F5E159BB3D}" type="slidenum">
              <a:rPr lang="de-DE" smtClean="0"/>
              <a:pPr/>
              <a:t>2</a:t>
            </a:fld>
            <a:endParaRPr lang="de-DE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59C8926-DD18-478D-B2CB-B5849F51E3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Exklusiver Austausch mit der Yale University!</a:t>
            </a:r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2413" y="4085438"/>
            <a:ext cx="1654165" cy="1654165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7699658F-2680-4E9D-80A9-5D6DC0257B54}"/>
              </a:ext>
            </a:extLst>
          </p:cNvPr>
          <p:cNvGrpSpPr/>
          <p:nvPr/>
        </p:nvGrpSpPr>
        <p:grpSpPr>
          <a:xfrm>
            <a:off x="5689441" y="3296885"/>
            <a:ext cx="2710999" cy="2985868"/>
            <a:chOff x="5689441" y="3296885"/>
            <a:chExt cx="2710999" cy="2985868"/>
          </a:xfrm>
        </p:grpSpPr>
        <p:pic>
          <p:nvPicPr>
            <p:cNvPr id="3" name="Grafik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2402" y="3296885"/>
              <a:ext cx="2565077" cy="601064"/>
            </a:xfrm>
            <a:prstGeom prst="rect">
              <a:avLst/>
            </a:prstGeom>
          </p:spPr>
        </p:pic>
        <p:sp>
          <p:nvSpPr>
            <p:cNvPr id="10" name="Rechteck 9"/>
            <p:cNvSpPr/>
            <p:nvPr/>
          </p:nvSpPr>
          <p:spPr>
            <a:xfrm>
              <a:off x="5689441" y="5913421"/>
              <a:ext cx="271099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dirty="0"/>
                <a:t>http://caslab.csl.yale.edu</a:t>
              </a:r>
              <a:endParaRPr lang="en-US" dirty="0"/>
            </a:p>
          </p:txBody>
        </p:sp>
        <p:pic>
          <p:nvPicPr>
            <p:cNvPr id="14" name="Grafik 1">
              <a:extLst>
                <a:ext uri="{FF2B5EF4-FFF2-40B4-BE49-F238E27FC236}">
                  <a16:creationId xmlns:a16="http://schemas.microsoft.com/office/drawing/2014/main" id="{6783B0F5-1A8A-4D92-B5B7-8D6528666B7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31115" y="3804951"/>
              <a:ext cx="2227650" cy="2232000"/>
            </a:xfrm>
            <a:prstGeom prst="rect">
              <a:avLst/>
            </a:prstGeom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B76877F-D888-4D77-B452-E2CF5874BBE1}"/>
              </a:ext>
            </a:extLst>
          </p:cNvPr>
          <p:cNvGrpSpPr/>
          <p:nvPr/>
        </p:nvGrpSpPr>
        <p:grpSpPr>
          <a:xfrm>
            <a:off x="743560" y="3327417"/>
            <a:ext cx="2305990" cy="2955336"/>
            <a:chOff x="743560" y="3327417"/>
            <a:chExt cx="2305990" cy="2955336"/>
          </a:xfrm>
        </p:grpSpPr>
        <p:sp>
          <p:nvSpPr>
            <p:cNvPr id="9" name="Rechteck 8"/>
            <p:cNvSpPr/>
            <p:nvPr/>
          </p:nvSpPr>
          <p:spPr>
            <a:xfrm>
              <a:off x="816772" y="5913421"/>
              <a:ext cx="215956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dirty="0"/>
                <a:t>http://cii.aifb.kit.edu</a:t>
              </a:r>
              <a:endParaRPr lang="en-US" dirty="0"/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27E21787-A4BA-4414-A86E-7572970D8E00}"/>
                </a:ext>
              </a:extLst>
            </p:cNvPr>
            <p:cNvGrpSpPr/>
            <p:nvPr/>
          </p:nvGrpSpPr>
          <p:grpSpPr>
            <a:xfrm>
              <a:off x="743560" y="3327417"/>
              <a:ext cx="2305990" cy="2584041"/>
              <a:chOff x="743560" y="3327417"/>
              <a:chExt cx="2305990" cy="2584041"/>
            </a:xfrm>
          </p:grpSpPr>
          <p:pic>
            <p:nvPicPr>
              <p:cNvPr id="7" name="Grafik 6">
                <a:extLst>
                  <a:ext uri="{FF2B5EF4-FFF2-40B4-BE49-F238E27FC236}">
                    <a16:creationId xmlns:a16="http://schemas.microsoft.com/office/drawing/2014/main" id="{01EC42E9-93A8-E34D-9364-33555889CDC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50755" y="3931458"/>
                <a:ext cx="1491601" cy="1980000"/>
              </a:xfrm>
              <a:prstGeom prst="rect">
                <a:avLst/>
              </a:prstGeom>
            </p:spPr>
          </p:pic>
          <p:pic>
            <p:nvPicPr>
              <p:cNvPr id="15" name="Grafik 14">
                <a:extLst>
                  <a:ext uri="{FF2B5EF4-FFF2-40B4-BE49-F238E27FC236}">
                    <a16:creationId xmlns:a16="http://schemas.microsoft.com/office/drawing/2014/main" id="{37724112-0781-4DE5-AE23-BF7E2A90F00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3560" y="3327417"/>
                <a:ext cx="2305990" cy="54000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8873533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nhaltsplatzhalter 6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50093" y="1201567"/>
            <a:ext cx="3848963" cy="4803509"/>
          </a:xfrm>
        </p:spPr>
      </p:pic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03EE4-0BB8-4A2C-9025-B8F5E159BB3D}" type="slidenum">
              <a:rPr lang="de-DE" smtClean="0"/>
              <a:pPr/>
              <a:t>3</a:t>
            </a:fld>
            <a:endParaRPr lang="de-DE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891" y="391583"/>
            <a:ext cx="3667125" cy="419100"/>
          </a:xfrm>
          <a:prstGeom prst="rect">
            <a:avLst/>
          </a:prstGeom>
        </p:spPr>
      </p:pic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682F1C71-C5DE-4DFB-976A-58B80C3C39B1}"/>
              </a:ext>
            </a:extLst>
          </p:cNvPr>
          <p:cNvSpPr txBox="1">
            <a:spLocks/>
          </p:cNvSpPr>
          <p:nvPr/>
        </p:nvSpPr>
        <p:spPr>
          <a:xfrm>
            <a:off x="400050" y="1201567"/>
            <a:ext cx="4268204" cy="315012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71463" indent="-271463" algn="l" defTabSz="914400" rtl="0" eaLnBrk="1" latinLnBrk="0" hangingPunct="1">
              <a:lnSpc>
                <a:spcPct val="90000"/>
              </a:lnSpc>
              <a:spcBef>
                <a:spcPts val="480"/>
              </a:spcBef>
              <a:buSzPct val="88000"/>
              <a:buFontTx/>
              <a:buBlip>
                <a:blip r:embed="rId5"/>
              </a:buBlip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7063" indent="-271463" algn="l" defTabSz="914400" rtl="0" eaLnBrk="1" latinLnBrk="0" hangingPunct="1">
              <a:lnSpc>
                <a:spcPct val="90000"/>
              </a:lnSpc>
              <a:spcBef>
                <a:spcPts val="480"/>
              </a:spcBef>
              <a:buSzPct val="88000"/>
              <a:buFontTx/>
              <a:buBlip>
                <a:blip r:embed="rId5"/>
              </a:buBlip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82663" indent="-265113" algn="l" defTabSz="898525" rtl="0" eaLnBrk="1" latinLnBrk="0" hangingPunct="1">
              <a:lnSpc>
                <a:spcPct val="90000"/>
              </a:lnSpc>
              <a:spcBef>
                <a:spcPts val="480"/>
              </a:spcBef>
              <a:buSzPct val="88000"/>
              <a:buFontTx/>
              <a:buBlip>
                <a:blip r:embed="rId5"/>
              </a:buBlip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44613" indent="-271463" algn="l" defTabSz="914400" rtl="0" eaLnBrk="1" latinLnBrk="0" hangingPunct="1">
              <a:lnSpc>
                <a:spcPct val="90000"/>
              </a:lnSpc>
              <a:spcBef>
                <a:spcPts val="480"/>
              </a:spcBef>
              <a:buSzPct val="88000"/>
              <a:buFontTx/>
              <a:buBlip>
                <a:blip r:embed="rId5"/>
              </a:buBlip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00213" indent="-265113" algn="l" defTabSz="914400" rtl="0" eaLnBrk="1" latinLnBrk="0" hangingPunct="1">
              <a:lnSpc>
                <a:spcPct val="90000"/>
              </a:lnSpc>
              <a:spcBef>
                <a:spcPts val="480"/>
              </a:spcBef>
              <a:buSzPct val="88000"/>
              <a:buFontTx/>
              <a:buBlip>
                <a:blip r:embed="rId5"/>
              </a:buBlip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/>
              <a:t>In den vergangenen vier Jahren wurden bereits erfolgreich </a:t>
            </a:r>
            <a:r>
              <a:rPr lang="de-DE" b="1" dirty="0">
                <a:solidFill>
                  <a:schemeClr val="tx2"/>
                </a:solidFill>
              </a:rPr>
              <a:t>sieben Studierende </a:t>
            </a:r>
            <a:r>
              <a:rPr lang="de-DE" dirty="0"/>
              <a:t>nach Yale geschickt </a:t>
            </a:r>
          </a:p>
          <a:p>
            <a:r>
              <a:rPr lang="de-DE" dirty="0"/>
              <a:t>Aus der Kooperation sind </a:t>
            </a:r>
            <a:r>
              <a:rPr lang="de-DE" b="1" dirty="0">
                <a:solidFill>
                  <a:schemeClr val="tx2"/>
                </a:solidFill>
              </a:rPr>
              <a:t>fünf wissenschaftliche Publikationen </a:t>
            </a:r>
            <a:r>
              <a:rPr lang="de-DE" dirty="0"/>
              <a:t>entstanden, bei denen die Studierenden als Erstautor fungieren</a:t>
            </a:r>
          </a:p>
          <a:p>
            <a:endParaRPr lang="de-DE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6136CD5-3115-4E5E-83CF-42670F887B3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0770" y="3923240"/>
            <a:ext cx="3866763" cy="1322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128497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>
          <a:xfrm>
            <a:off x="400050" y="898445"/>
            <a:ext cx="8343900" cy="5416630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70000"/>
              </a:lnSpc>
              <a:buNone/>
              <a:tabLst>
                <a:tab pos="628650" algn="l"/>
              </a:tabLst>
            </a:pPr>
            <a:r>
              <a:rPr lang="de-DE" b="1" dirty="0">
                <a:solidFill>
                  <a:schemeClr val="tx2"/>
                </a:solidFill>
              </a:rPr>
              <a:t>	</a:t>
            </a:r>
            <a:r>
              <a:rPr lang="de-DE" sz="2600" b="1" dirty="0">
                <a:solidFill>
                  <a:schemeClr val="tx2"/>
                </a:solidFill>
              </a:rPr>
              <a:t>Wir bieten</a:t>
            </a:r>
          </a:p>
          <a:p>
            <a:r>
              <a:rPr lang="de-DE" dirty="0"/>
              <a:t>Spannende Forschungsthemen zur eigenständigen Bearbeitung im Rahmen des Praktikums</a:t>
            </a:r>
          </a:p>
          <a:p>
            <a:r>
              <a:rPr lang="de-DE" dirty="0"/>
              <a:t>Viel Freiraum zum Erkunden der Yale University und der USA</a:t>
            </a:r>
          </a:p>
          <a:p>
            <a:r>
              <a:rPr lang="de-DE" dirty="0"/>
              <a:t>Der DAAD vergibt im Rahmen seines DAAD RISE Programms ein Stipendium, das Folgendes beinhaltet:</a:t>
            </a:r>
          </a:p>
          <a:p>
            <a:pPr lvl="1"/>
            <a:r>
              <a:rPr lang="de-DE" dirty="0"/>
              <a:t>ein monatliches Vollstipendium (Stipendienrate von monatlich 1050,- EUR)</a:t>
            </a:r>
          </a:p>
          <a:p>
            <a:pPr lvl="1"/>
            <a:r>
              <a:rPr lang="de-DE" dirty="0"/>
              <a:t>eine Reisekostenpauschale</a:t>
            </a:r>
          </a:p>
          <a:p>
            <a:pPr lvl="1"/>
            <a:r>
              <a:rPr lang="de-DE" dirty="0"/>
              <a:t>Kranken-, Unfall- und Haftpflichtversicherung</a:t>
            </a:r>
          </a:p>
          <a:p>
            <a:r>
              <a:rPr lang="de-DE" dirty="0"/>
              <a:t>Die Praktika dauern zwischen sechs Wochen und drei Monaten</a:t>
            </a:r>
          </a:p>
          <a:p>
            <a:pPr lvl="1"/>
            <a:endParaRPr lang="de-DE" dirty="0"/>
          </a:p>
          <a:p>
            <a:pPr marL="355600" lvl="1" indent="0">
              <a:lnSpc>
                <a:spcPct val="170000"/>
              </a:lnSpc>
              <a:buNone/>
              <a:tabLst>
                <a:tab pos="628650" algn="l"/>
              </a:tabLst>
            </a:pPr>
            <a:r>
              <a:rPr lang="de-DE" sz="2600" b="1" dirty="0">
                <a:solidFill>
                  <a:schemeClr val="tx2"/>
                </a:solidFill>
              </a:rPr>
              <a:t>	Voraussetzungen</a:t>
            </a:r>
          </a:p>
          <a:p>
            <a:pPr>
              <a:lnSpc>
                <a:spcPct val="120000"/>
              </a:lnSpc>
            </a:pPr>
            <a:r>
              <a:rPr lang="de-DE" dirty="0"/>
              <a:t>Nur vollimmatrikulierte </a:t>
            </a:r>
            <a:r>
              <a:rPr lang="de-DE" b="1" u="sng" dirty="0"/>
              <a:t>Bachelor-Studierende</a:t>
            </a:r>
            <a:r>
              <a:rPr lang="de-DE" dirty="0"/>
              <a:t> in den Studiengängen Wirtschaftsingenieurwesen, Informationswirtschaft oder Wirtschaftsinformatik</a:t>
            </a:r>
          </a:p>
          <a:p>
            <a:r>
              <a:rPr lang="de-DE" dirty="0"/>
              <a:t>Studierender befindet sich im letzten Drittel seines Bachelorstudiums. Es sollte dem Studierenden daher möglich sein, vor Beginn des Praktikums eine Bachelorarbeit an unserer Forschungsgruppe zu schreiben.</a:t>
            </a:r>
          </a:p>
          <a:p>
            <a:r>
              <a:rPr lang="de-DE" dirty="0"/>
              <a:t>Nach dem Gemeinsamen Europäischen Referenzrahmen (GER) sollten die Englischkenntnisse auf Stufe B2 sein und mit einem anerkannten Sprachzertifikat nachgewiesen werden </a:t>
            </a:r>
          </a:p>
          <a:p>
            <a:pPr lvl="1"/>
            <a:endParaRPr lang="de-DE" dirty="0"/>
          </a:p>
          <a:p>
            <a:pPr marL="355600" lvl="1" indent="0">
              <a:lnSpc>
                <a:spcPct val="170000"/>
              </a:lnSpc>
              <a:buNone/>
              <a:tabLst>
                <a:tab pos="628650" algn="l"/>
              </a:tabLst>
            </a:pPr>
            <a:r>
              <a:rPr lang="de-DE" sz="2600" b="1" dirty="0">
                <a:solidFill>
                  <a:schemeClr val="tx2"/>
                </a:solidFill>
              </a:rPr>
              <a:t>	Bewerbung </a:t>
            </a:r>
          </a:p>
          <a:p>
            <a:r>
              <a:rPr lang="de-DE" dirty="0"/>
              <a:t>Bis einschließlich </a:t>
            </a:r>
            <a:r>
              <a:rPr lang="de-DE" b="1" dirty="0"/>
              <a:t>1. November 2020 </a:t>
            </a:r>
            <a:r>
              <a:rPr lang="de-DE" dirty="0"/>
              <a:t>am Lehrstuhl bei </a:t>
            </a:r>
            <a:r>
              <a:rPr lang="de-DE" b="1" dirty="0">
                <a:solidFill>
                  <a:schemeClr val="tx2"/>
                </a:solidFill>
              </a:rPr>
              <a:t>Sebastian Lins (sebastian.lins@kit.edu) </a:t>
            </a:r>
            <a:br>
              <a:rPr lang="de-DE" b="1" dirty="0">
                <a:solidFill>
                  <a:schemeClr val="tx2"/>
                </a:solidFill>
              </a:rPr>
            </a:br>
            <a:r>
              <a:rPr lang="de-DE" dirty="0"/>
              <a:t>in englischer Sprache elektronisch eingehen </a:t>
            </a:r>
          </a:p>
          <a:p>
            <a:r>
              <a:rPr lang="de-DE" dirty="0"/>
              <a:t>Motivationsschreiben, CV und aktueller Notenauszug</a:t>
            </a:r>
          </a:p>
          <a:p>
            <a:pPr lvl="1"/>
            <a:endParaRPr lang="de-DE" dirty="0"/>
          </a:p>
          <a:p>
            <a:pPr lvl="1"/>
            <a:endParaRPr lang="de-DE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03EE4-0BB8-4A2C-9025-B8F5E159BB3D}" type="slidenum">
              <a:rPr lang="de-DE" smtClean="0"/>
              <a:pPr/>
              <a:t>4</a:t>
            </a:fld>
            <a:endParaRPr lang="de-DE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Rahmenbedingungen</a:t>
            </a: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" y="945183"/>
            <a:ext cx="360000" cy="360000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" y="5270162"/>
            <a:ext cx="360000" cy="360000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" y="3239842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6745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108">
            <a:extLst>
              <a:ext uri="{FF2B5EF4-FFF2-40B4-BE49-F238E27FC236}">
                <a16:creationId xmlns:a16="http://schemas.microsoft.com/office/drawing/2014/main" id="{2D6B8C46-6F59-414C-BB30-11DB38E0320B}"/>
              </a:ext>
            </a:extLst>
          </p:cNvPr>
          <p:cNvSpPr/>
          <p:nvPr/>
        </p:nvSpPr>
        <p:spPr>
          <a:xfrm>
            <a:off x="-5769" y="5442768"/>
            <a:ext cx="9149769" cy="388559"/>
          </a:xfrm>
          <a:prstGeom prst="rect">
            <a:avLst/>
          </a:prstGeom>
          <a:solidFill>
            <a:schemeClr val="tx2"/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9" tIns="72009" rIns="936000" bIns="7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822752">
              <a:lnSpc>
                <a:spcPct val="90000"/>
              </a:lnSpc>
              <a:spcBef>
                <a:spcPts val="810"/>
              </a:spcBef>
            </a:pPr>
            <a:r>
              <a:rPr lang="en-US" sz="1600" b="1" dirty="0" err="1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rPr>
              <a:t>Weitere</a:t>
            </a:r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rPr>
              <a:t>Informationen</a:t>
            </a:r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rPr>
              <a:t>unter</a:t>
            </a:r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rPr>
              <a:t>: </a:t>
            </a:r>
            <a:r>
              <a:rPr lang="de-DE" sz="1600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https://www.aifb.kit.edu/web/Thema4657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10C139F-22C8-40A3-870E-9E05F60646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78057" y="5190291"/>
            <a:ext cx="1134214" cy="113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34498BD6-DC1C-47AA-B56D-215119930A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03EE4-0BB8-4A2C-9025-B8F5E159BB3D}" type="slidenum">
              <a:rPr lang="de-DE" smtClean="0"/>
              <a:pPr/>
              <a:t>5</a:t>
            </a:fld>
            <a:endParaRPr lang="de-DE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59C8926-DD18-478D-B2CB-B5849F51E3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Wichtige Informationen auf einen Blick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A971FBD-A87D-4744-AD5D-CF5639056749}"/>
              </a:ext>
            </a:extLst>
          </p:cNvPr>
          <p:cNvGrpSpPr/>
          <p:nvPr/>
        </p:nvGrpSpPr>
        <p:grpSpPr>
          <a:xfrm>
            <a:off x="402053" y="2159959"/>
            <a:ext cx="2520000" cy="3057224"/>
            <a:chOff x="406671" y="2159959"/>
            <a:chExt cx="2520000" cy="3057224"/>
          </a:xfrm>
        </p:grpSpPr>
        <p:sp>
          <p:nvSpPr>
            <p:cNvPr id="12" name="Rectangle 108">
              <a:extLst>
                <a:ext uri="{FF2B5EF4-FFF2-40B4-BE49-F238E27FC236}">
                  <a16:creationId xmlns:a16="http://schemas.microsoft.com/office/drawing/2014/main" id="{732D133C-539F-4235-9FE4-E09BDFCE8D26}"/>
                </a:ext>
              </a:extLst>
            </p:cNvPr>
            <p:cNvSpPr/>
            <p:nvPr/>
          </p:nvSpPr>
          <p:spPr>
            <a:xfrm>
              <a:off x="406671" y="2159959"/>
              <a:ext cx="2520000" cy="468000"/>
            </a:xfrm>
            <a:prstGeom prst="rect">
              <a:avLst/>
            </a:prstGeom>
            <a:solidFill>
              <a:schemeClr val="tx2"/>
            </a:soli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9" tIns="72009" rIns="0" bIns="7200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22752">
                <a:lnSpc>
                  <a:spcPct val="90000"/>
                </a:lnSpc>
                <a:spcBef>
                  <a:spcPts val="810"/>
                </a:spcBef>
              </a:pPr>
              <a:r>
                <a:rPr lang="en-US" sz="14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itchFamily="34" charset="0"/>
                </a:rPr>
                <a:t>Bewerbung</a:t>
              </a:r>
              <a:endPara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endParaRPr>
            </a:p>
          </p:txBody>
        </p:sp>
        <p:sp>
          <p:nvSpPr>
            <p:cNvPr id="13" name="Rectangle 109">
              <a:extLst>
                <a:ext uri="{FF2B5EF4-FFF2-40B4-BE49-F238E27FC236}">
                  <a16:creationId xmlns:a16="http://schemas.microsoft.com/office/drawing/2014/main" id="{F405B785-AE2E-4C06-9BFB-607B1397E3DF}"/>
                </a:ext>
              </a:extLst>
            </p:cNvPr>
            <p:cNvSpPr/>
            <p:nvPr/>
          </p:nvSpPr>
          <p:spPr>
            <a:xfrm>
              <a:off x="406671" y="2615632"/>
              <a:ext cx="2520000" cy="2601551"/>
            </a:xfrm>
            <a:prstGeom prst="rect">
              <a:avLst/>
            </a:prstGeom>
            <a:solidFill>
              <a:srgbClr val="F2F2F2"/>
            </a:soli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9" tIns="144000" rIns="0" bIns="72009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37160" indent="-137160" defTabSz="822752">
                <a:lnSpc>
                  <a:spcPct val="90000"/>
                </a:lnSpc>
                <a:spcBef>
                  <a:spcPts val="810"/>
                </a:spcBef>
                <a:buClr>
                  <a:schemeClr val="tx1"/>
                </a:buClr>
                <a:buFont typeface="Arial" panose="020B0604020202020204" pitchFamily="34" charset="0"/>
                <a:buChar char="–"/>
              </a:pPr>
              <a:r>
                <a:rPr lang="de-DE" sz="1400" dirty="0">
                  <a:solidFill>
                    <a:schemeClr val="tx1"/>
                  </a:solidFill>
                  <a:latin typeface="Arial" panose="020B0604020202020204" pitchFamily="34" charset="0"/>
                  <a:cs typeface="Arial" pitchFamily="34" charset="0"/>
                </a:rPr>
                <a:t>Für Studierende der </a:t>
              </a:r>
              <a:r>
                <a:rPr lang="de-DE" sz="1400" b="1" dirty="0">
                  <a:solidFill>
                    <a:schemeClr val="tx1"/>
                  </a:solidFill>
                  <a:latin typeface="Arial" panose="020B0604020202020204" pitchFamily="34" charset="0"/>
                  <a:cs typeface="Arial" pitchFamily="34" charset="0"/>
                </a:rPr>
                <a:t>Wirtschaftsinformatik, Informationswirtschaft, Informatik, Wirtschafts-</a:t>
              </a:r>
              <a:r>
                <a:rPr lang="de-DE" sz="1400" b="1" dirty="0" err="1">
                  <a:solidFill>
                    <a:schemeClr val="tx1"/>
                  </a:solidFill>
                  <a:latin typeface="Arial" panose="020B0604020202020204" pitchFamily="34" charset="0"/>
                  <a:cs typeface="Arial" pitchFamily="34" charset="0"/>
                </a:rPr>
                <a:t>igenieurwesen</a:t>
              </a:r>
              <a:r>
                <a:rPr lang="de-DE" sz="1400" b="1" dirty="0">
                  <a:solidFill>
                    <a:schemeClr val="tx1"/>
                  </a:solidFill>
                  <a:latin typeface="Arial" panose="020B0604020202020204" pitchFamily="34" charset="0"/>
                  <a:cs typeface="Arial" pitchFamily="34" charset="0"/>
                </a:rPr>
                <a:t>, </a:t>
              </a:r>
              <a:r>
                <a:rPr lang="de-DE" sz="1400" dirty="0">
                  <a:solidFill>
                    <a:schemeClr val="tx1"/>
                  </a:solidFill>
                  <a:latin typeface="Arial" panose="020B0604020202020204" pitchFamily="34" charset="0"/>
                  <a:cs typeface="Arial" pitchFamily="34" charset="0"/>
                </a:rPr>
                <a:t>oder verwandt</a:t>
              </a:r>
            </a:p>
            <a:p>
              <a:pPr marL="137160" indent="-137160" defTabSz="822752">
                <a:lnSpc>
                  <a:spcPct val="90000"/>
                </a:lnSpc>
                <a:spcBef>
                  <a:spcPts val="810"/>
                </a:spcBef>
                <a:buClr>
                  <a:schemeClr val="tx1"/>
                </a:buClr>
                <a:buFont typeface="Arial" panose="020B0604020202020204" pitchFamily="34" charset="0"/>
                <a:buChar char="–"/>
              </a:pPr>
              <a:r>
                <a:rPr lang="en-US" sz="1400" dirty="0">
                  <a:solidFill>
                    <a:schemeClr val="tx1"/>
                  </a:solidFill>
                  <a:latin typeface="Arial" panose="020B0604020202020204" pitchFamily="34" charset="0"/>
                  <a:cs typeface="Arial" pitchFamily="34" charset="0"/>
                </a:rPr>
                <a:t>Bis </a:t>
              </a:r>
              <a:r>
                <a:rPr lang="en-US" sz="1400" b="1" dirty="0">
                  <a:solidFill>
                    <a:schemeClr val="tx1"/>
                  </a:solidFill>
                  <a:latin typeface="Arial" panose="020B0604020202020204" pitchFamily="34" charset="0"/>
                  <a:cs typeface="Arial" pitchFamily="34" charset="0"/>
                </a:rPr>
                <a:t>1. November 2020</a:t>
              </a:r>
              <a:r>
                <a:rPr lang="en-US" sz="1400" dirty="0">
                  <a:solidFill>
                    <a:schemeClr val="tx1"/>
                  </a:solidFill>
                  <a:latin typeface="Arial" panose="020B0604020202020204" pitchFamily="34" charset="0"/>
                  <a:cs typeface="Arial" pitchFamily="34" charset="0"/>
                </a:rPr>
                <a:t>, je </a:t>
              </a:r>
              <a:r>
                <a:rPr lang="en-US" sz="14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itchFamily="34" charset="0"/>
                </a:rPr>
                <a:t>schneller</a:t>
              </a:r>
              <a:r>
                <a:rPr lang="en-US" sz="1400" dirty="0">
                  <a:solidFill>
                    <a:schemeClr val="tx1"/>
                  </a:solidFill>
                  <a:latin typeface="Arial" panose="020B0604020202020204" pitchFamily="34" charset="0"/>
                  <a:cs typeface="Arial" pitchFamily="34" charset="0"/>
                </a:rPr>
                <a:t>, </a:t>
              </a:r>
              <a:r>
                <a:rPr lang="en-US" sz="14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itchFamily="34" charset="0"/>
                </a:rPr>
                <a:t>desto</a:t>
              </a:r>
              <a:r>
                <a:rPr lang="en-US" sz="1400" dirty="0">
                  <a:solidFill>
                    <a:schemeClr val="tx1"/>
                  </a:solidFill>
                  <a:latin typeface="Arial" panose="020B0604020202020204" pitchFamily="34" charset="0"/>
                  <a:cs typeface="Arial" pitchFamily="34" charset="0"/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itchFamily="34" charset="0"/>
                </a:rPr>
                <a:t>besser</a:t>
              </a:r>
              <a:endPara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itchFamily="34" charset="0"/>
              </a:endParaRPr>
            </a:p>
            <a:p>
              <a:pPr marL="137160" indent="-137160" defTabSz="822752">
                <a:lnSpc>
                  <a:spcPct val="90000"/>
                </a:lnSpc>
                <a:spcBef>
                  <a:spcPts val="810"/>
                </a:spcBef>
                <a:buClr>
                  <a:schemeClr val="tx1"/>
                </a:buClr>
                <a:buFont typeface="Arial" panose="020B0604020202020204" pitchFamily="34" charset="0"/>
                <a:buChar char="–"/>
              </a:pPr>
              <a:r>
                <a:rPr lang="en-US" sz="1400" dirty="0">
                  <a:solidFill>
                    <a:schemeClr val="tx1"/>
                  </a:solidFill>
                  <a:latin typeface="Arial" panose="020B0604020202020204" pitchFamily="34" charset="0"/>
                  <a:cs typeface="Arial" pitchFamily="34" charset="0"/>
                </a:rPr>
                <a:t>Per E-Mail an </a:t>
              </a:r>
              <a:r>
                <a:rPr lang="en-US" sz="1400" dirty="0">
                  <a:solidFill>
                    <a:schemeClr val="tx1"/>
                  </a:solidFill>
                  <a:latin typeface="Arial" panose="020B0604020202020204" pitchFamily="34" charset="0"/>
                  <a:cs typeface="Arial" pitchFamily="34" charset="0"/>
                  <a:hlinkClick r:id="rId5"/>
                </a:rPr>
                <a:t>sebastian.lins@kit.edu</a:t>
              </a:r>
              <a:endParaRPr lang="de-DE" sz="1400" dirty="0">
                <a:solidFill>
                  <a:schemeClr val="tx1"/>
                </a:solidFill>
                <a:latin typeface="Arial" panose="020B0604020202020204" pitchFamily="34" charset="0"/>
                <a:cs typeface="Arial" pitchFamily="34" charset="0"/>
              </a:endParaRPr>
            </a:p>
            <a:p>
              <a:pPr marL="137160" indent="-137160" defTabSz="822752">
                <a:lnSpc>
                  <a:spcPct val="90000"/>
                </a:lnSpc>
                <a:spcBef>
                  <a:spcPts val="810"/>
                </a:spcBef>
                <a:buClr>
                  <a:schemeClr val="tx1"/>
                </a:buClr>
                <a:buFont typeface="Arial" panose="020B0604020202020204" pitchFamily="34" charset="0"/>
                <a:buChar char="–"/>
              </a:pPr>
              <a:endPara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itchFamily="34" charset="0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462508C5-8DCA-4D0E-9F07-4B76576449E2}"/>
              </a:ext>
            </a:extLst>
          </p:cNvPr>
          <p:cNvGrpSpPr/>
          <p:nvPr/>
        </p:nvGrpSpPr>
        <p:grpSpPr>
          <a:xfrm>
            <a:off x="3312002" y="2159959"/>
            <a:ext cx="2520000" cy="3057224"/>
            <a:chOff x="3291445" y="2159959"/>
            <a:chExt cx="2520000" cy="3057224"/>
          </a:xfrm>
        </p:grpSpPr>
        <p:sp>
          <p:nvSpPr>
            <p:cNvPr id="14" name="Rectangle 108">
              <a:extLst>
                <a:ext uri="{FF2B5EF4-FFF2-40B4-BE49-F238E27FC236}">
                  <a16:creationId xmlns:a16="http://schemas.microsoft.com/office/drawing/2014/main" id="{98AED475-C55F-487E-84C1-0583458D2B2C}"/>
                </a:ext>
              </a:extLst>
            </p:cNvPr>
            <p:cNvSpPr/>
            <p:nvPr/>
          </p:nvSpPr>
          <p:spPr>
            <a:xfrm>
              <a:off x="3291445" y="2159959"/>
              <a:ext cx="2520000" cy="468000"/>
            </a:xfrm>
            <a:prstGeom prst="rect">
              <a:avLst/>
            </a:prstGeom>
            <a:solidFill>
              <a:schemeClr val="tx2"/>
            </a:soli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9" tIns="72009" rIns="0" bIns="7200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22752">
                <a:lnSpc>
                  <a:spcPct val="90000"/>
                </a:lnSpc>
                <a:spcBef>
                  <a:spcPts val="810"/>
                </a:spcBef>
              </a:pPr>
              <a:r>
                <a:rPr lang="en-US" sz="14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itchFamily="34" charset="0"/>
                </a:rPr>
                <a:t>Bachelorarbeit</a:t>
              </a:r>
              <a:endPara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endParaRPr>
            </a:p>
          </p:txBody>
        </p:sp>
        <p:sp>
          <p:nvSpPr>
            <p:cNvPr id="15" name="Rectangle 109">
              <a:extLst>
                <a:ext uri="{FF2B5EF4-FFF2-40B4-BE49-F238E27FC236}">
                  <a16:creationId xmlns:a16="http://schemas.microsoft.com/office/drawing/2014/main" id="{7B5055DB-E825-4CC1-9EA1-D5B92F40D5C9}"/>
                </a:ext>
              </a:extLst>
            </p:cNvPr>
            <p:cNvSpPr/>
            <p:nvPr/>
          </p:nvSpPr>
          <p:spPr>
            <a:xfrm>
              <a:off x="3291445" y="2615632"/>
              <a:ext cx="2520000" cy="2601551"/>
            </a:xfrm>
            <a:prstGeom prst="rect">
              <a:avLst/>
            </a:prstGeom>
            <a:solidFill>
              <a:srgbClr val="F2F2F2"/>
            </a:soli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9" tIns="144000" rIns="0" bIns="72009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37160" indent="-137160" defTabSz="822752">
                <a:lnSpc>
                  <a:spcPct val="90000"/>
                </a:lnSpc>
                <a:spcBef>
                  <a:spcPts val="810"/>
                </a:spcBef>
                <a:buClr>
                  <a:schemeClr val="tx1"/>
                </a:buClr>
                <a:buFont typeface="Arial" panose="020B0604020202020204" pitchFamily="34" charset="0"/>
                <a:buChar char="–"/>
              </a:pPr>
              <a:r>
                <a:rPr lang="de-DE" sz="1400" dirty="0">
                  <a:solidFill>
                    <a:schemeClr val="tx1"/>
                  </a:solidFill>
                  <a:latin typeface="Arial" panose="020B0604020202020204" pitchFamily="34" charset="0"/>
                  <a:cs typeface="Arial" pitchFamily="34" charset="0"/>
                </a:rPr>
                <a:t>In der </a:t>
              </a:r>
              <a:r>
                <a:rPr lang="de-DE" sz="1400" b="1" dirty="0">
                  <a:solidFill>
                    <a:schemeClr val="tx1"/>
                  </a:solidFill>
                  <a:latin typeface="Arial" panose="020B0604020202020204" pitchFamily="34" charset="0"/>
                  <a:cs typeface="Arial" pitchFamily="34" charset="0"/>
                </a:rPr>
                <a:t>cii Forschungs-gruppe</a:t>
              </a:r>
              <a:r>
                <a:rPr lang="de-DE" sz="1400" dirty="0">
                  <a:solidFill>
                    <a:schemeClr val="tx1"/>
                  </a:solidFill>
                  <a:latin typeface="Arial" panose="020B0604020202020204" pitchFamily="34" charset="0"/>
                  <a:cs typeface="Arial" pitchFamily="34" charset="0"/>
                </a:rPr>
                <a:t> am AIFB</a:t>
              </a:r>
            </a:p>
            <a:p>
              <a:pPr marL="137160" indent="-137160" defTabSz="822752">
                <a:lnSpc>
                  <a:spcPct val="90000"/>
                </a:lnSpc>
                <a:spcBef>
                  <a:spcPts val="810"/>
                </a:spcBef>
                <a:buClr>
                  <a:schemeClr val="tx1"/>
                </a:buClr>
                <a:buFont typeface="Arial" panose="020B0604020202020204" pitchFamily="34" charset="0"/>
                <a:buChar char="–"/>
              </a:pPr>
              <a:r>
                <a:rPr lang="de-DE" sz="1400" b="1" dirty="0">
                  <a:solidFill>
                    <a:schemeClr val="tx1"/>
                  </a:solidFill>
                  <a:latin typeface="Arial" panose="020B0604020202020204" pitchFamily="34" charset="0"/>
                  <a:cs typeface="Arial" pitchFamily="34" charset="0"/>
                </a:rPr>
                <a:t>Themengebiet:</a:t>
              </a:r>
            </a:p>
            <a:p>
              <a:pPr defTabSz="822752">
                <a:lnSpc>
                  <a:spcPct val="90000"/>
                </a:lnSpc>
                <a:spcBef>
                  <a:spcPts val="810"/>
                </a:spcBef>
                <a:buClr>
                  <a:schemeClr val="tx1"/>
                </a:buClr>
              </a:pPr>
              <a:r>
                <a:rPr lang="de-DE" sz="1400" dirty="0">
                  <a:solidFill>
                    <a:schemeClr val="tx1"/>
                  </a:solidFill>
                  <a:latin typeface="Arial" panose="020B0604020202020204" pitchFamily="34" charset="0"/>
                  <a:cs typeface="Arial" pitchFamily="34" charset="0"/>
                </a:rPr>
                <a:t>Vertrauenswürdige Künstliche Intelligenz in </a:t>
              </a:r>
              <a:r>
                <a:rPr lang="de-DE" sz="14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itchFamily="34" charset="0"/>
                </a:rPr>
                <a:t>LifeScience</a:t>
              </a:r>
              <a:endParaRPr lang="de-DE" sz="1400" dirty="0">
                <a:solidFill>
                  <a:schemeClr val="tx1"/>
                </a:solidFill>
                <a:latin typeface="Arial" panose="020B0604020202020204" pitchFamily="34" charset="0"/>
                <a:cs typeface="Arial" pitchFamily="34" charset="0"/>
              </a:endParaRPr>
            </a:p>
            <a:p>
              <a:pPr defTabSz="822752">
                <a:lnSpc>
                  <a:spcPct val="90000"/>
                </a:lnSpc>
                <a:spcBef>
                  <a:spcPts val="810"/>
                </a:spcBef>
                <a:buClr>
                  <a:schemeClr val="tx1"/>
                </a:buClr>
              </a:pPr>
              <a:r>
                <a:rPr lang="de-DE" sz="1400" dirty="0">
                  <a:solidFill>
                    <a:schemeClr val="tx1"/>
                  </a:solidFill>
                  <a:latin typeface="Arial" panose="020B0604020202020204" pitchFamily="34" charset="0"/>
                  <a:cs typeface="Arial" pitchFamily="34" charset="0"/>
                </a:rPr>
                <a:t>(</a:t>
              </a:r>
              <a:r>
                <a:rPr lang="de-DE" sz="14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itchFamily="34" charset="0"/>
                </a:rPr>
                <a:t>Trustworthy</a:t>
              </a:r>
              <a:r>
                <a:rPr lang="de-DE" sz="1400" dirty="0">
                  <a:solidFill>
                    <a:schemeClr val="tx1"/>
                  </a:solidFill>
                  <a:latin typeface="Arial" panose="020B0604020202020204" pitchFamily="34" charset="0"/>
                  <a:cs typeface="Arial" pitchFamily="34" charset="0"/>
                </a:rPr>
                <a:t> AI in </a:t>
              </a:r>
              <a:r>
                <a:rPr lang="de-DE" sz="14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itchFamily="34" charset="0"/>
                </a:rPr>
                <a:t>LifeScience</a:t>
              </a:r>
              <a:r>
                <a:rPr lang="de-DE" sz="1400" dirty="0">
                  <a:solidFill>
                    <a:schemeClr val="tx1"/>
                  </a:solidFill>
                  <a:latin typeface="Arial" panose="020B0604020202020204" pitchFamily="34" charset="0"/>
                  <a:cs typeface="Arial" pitchFamily="34" charset="0"/>
                </a:rPr>
                <a:t>)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EA1BCF15-BBC1-49FC-9D65-9CDA706C4C5D}"/>
              </a:ext>
            </a:extLst>
          </p:cNvPr>
          <p:cNvGrpSpPr/>
          <p:nvPr/>
        </p:nvGrpSpPr>
        <p:grpSpPr>
          <a:xfrm>
            <a:off x="6221949" y="2165547"/>
            <a:ext cx="2520000" cy="3057224"/>
            <a:chOff x="6111164" y="2159959"/>
            <a:chExt cx="2520000" cy="3057224"/>
          </a:xfrm>
        </p:grpSpPr>
        <p:sp>
          <p:nvSpPr>
            <p:cNvPr id="16" name="Rectangle 108">
              <a:extLst>
                <a:ext uri="{FF2B5EF4-FFF2-40B4-BE49-F238E27FC236}">
                  <a16:creationId xmlns:a16="http://schemas.microsoft.com/office/drawing/2014/main" id="{EE672569-C53D-4CDD-B362-20B4880674E0}"/>
                </a:ext>
              </a:extLst>
            </p:cNvPr>
            <p:cNvSpPr/>
            <p:nvPr/>
          </p:nvSpPr>
          <p:spPr>
            <a:xfrm>
              <a:off x="6111164" y="2159959"/>
              <a:ext cx="2520000" cy="468000"/>
            </a:xfrm>
            <a:prstGeom prst="rect">
              <a:avLst/>
            </a:prstGeom>
            <a:solidFill>
              <a:schemeClr val="tx2"/>
            </a:soli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9" tIns="72009" rIns="0" bIns="7200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22752">
                <a:lnSpc>
                  <a:spcPct val="90000"/>
                </a:lnSpc>
                <a:spcBef>
                  <a:spcPts val="810"/>
                </a:spcBef>
              </a:pPr>
              <a:r>
                <a:rPr lang="en-US" sz="1400" b="1" dirty="0">
                  <a:solidFill>
                    <a:schemeClr val="bg1"/>
                  </a:solidFill>
                  <a:latin typeface="Arial" panose="020B0604020202020204" pitchFamily="34" charset="0"/>
                  <a:cs typeface="Arial" pitchFamily="34" charset="0"/>
                </a:rPr>
                <a:t>Yale </a:t>
              </a:r>
              <a:r>
                <a:rPr lang="en-US" sz="14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itchFamily="34" charset="0"/>
                </a:rPr>
                <a:t>Aufenthalt</a:t>
              </a:r>
              <a:endPara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endParaRPr>
            </a:p>
          </p:txBody>
        </p:sp>
        <p:sp>
          <p:nvSpPr>
            <p:cNvPr id="17" name="Rectangle 109">
              <a:extLst>
                <a:ext uri="{FF2B5EF4-FFF2-40B4-BE49-F238E27FC236}">
                  <a16:creationId xmlns:a16="http://schemas.microsoft.com/office/drawing/2014/main" id="{4664CFA9-D6F8-4264-9197-2109175306AE}"/>
                </a:ext>
              </a:extLst>
            </p:cNvPr>
            <p:cNvSpPr/>
            <p:nvPr/>
          </p:nvSpPr>
          <p:spPr>
            <a:xfrm>
              <a:off x="6111164" y="2615632"/>
              <a:ext cx="2520000" cy="2601551"/>
            </a:xfrm>
            <a:prstGeom prst="rect">
              <a:avLst/>
            </a:prstGeom>
            <a:solidFill>
              <a:srgbClr val="F2F2F2"/>
            </a:soli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9" tIns="144000" rIns="0" bIns="72009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37160" indent="-137160" defTabSz="822752">
                <a:lnSpc>
                  <a:spcPct val="90000"/>
                </a:lnSpc>
                <a:spcBef>
                  <a:spcPts val="810"/>
                </a:spcBef>
                <a:buClr>
                  <a:schemeClr val="tx1"/>
                </a:buClr>
                <a:buFont typeface="Arial" panose="020B0604020202020204" pitchFamily="34" charset="0"/>
                <a:buChar char="–"/>
              </a:pPr>
              <a:r>
                <a:rPr lang="de-DE" sz="1400" dirty="0">
                  <a:solidFill>
                    <a:schemeClr val="tx1"/>
                  </a:solidFill>
                  <a:latin typeface="Arial" panose="020B0604020202020204" pitchFamily="34" charset="0"/>
                  <a:cs typeface="Arial" pitchFamily="34" charset="0"/>
                </a:rPr>
                <a:t>Bis zu </a:t>
              </a:r>
              <a:r>
                <a:rPr lang="de-DE" sz="1400" b="1" dirty="0">
                  <a:solidFill>
                    <a:schemeClr val="tx1"/>
                  </a:solidFill>
                  <a:latin typeface="Arial" panose="020B0604020202020204" pitchFamily="34" charset="0"/>
                  <a:cs typeface="Arial" pitchFamily="34" charset="0"/>
                </a:rPr>
                <a:t>3 Monate </a:t>
              </a:r>
              <a:r>
                <a:rPr lang="de-DE" sz="1400" dirty="0">
                  <a:solidFill>
                    <a:schemeClr val="tx1"/>
                  </a:solidFill>
                  <a:latin typeface="Arial" panose="020B0604020202020204" pitchFamily="34" charset="0"/>
                  <a:cs typeface="Arial" pitchFamily="34" charset="0"/>
                </a:rPr>
                <a:t>Aufenthalt am Computer Architecture and Security Lab von Prof. Jakub </a:t>
              </a:r>
              <a:r>
                <a:rPr lang="de-DE" sz="14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itchFamily="34" charset="0"/>
                </a:rPr>
                <a:t>Szefer</a:t>
              </a:r>
              <a:r>
                <a:rPr lang="de-DE" sz="1400" dirty="0">
                  <a:solidFill>
                    <a:schemeClr val="tx1"/>
                  </a:solidFill>
                  <a:latin typeface="Arial" panose="020B0604020202020204" pitchFamily="34" charset="0"/>
                  <a:cs typeface="Arial" pitchFamily="34" charset="0"/>
                </a:rPr>
                <a:t> im Zeitraum vom 01.06. – 31.10.2021</a:t>
              </a:r>
            </a:p>
            <a:p>
              <a:pPr marL="137160" indent="-137160" defTabSz="822752">
                <a:lnSpc>
                  <a:spcPct val="90000"/>
                </a:lnSpc>
                <a:spcBef>
                  <a:spcPts val="810"/>
                </a:spcBef>
                <a:buClr>
                  <a:schemeClr val="tx1"/>
                </a:buClr>
                <a:buFont typeface="Arial" panose="020B0604020202020204" pitchFamily="34" charset="0"/>
                <a:buChar char="–"/>
              </a:pPr>
              <a:r>
                <a:rPr lang="de-DE" sz="1400" b="1" dirty="0">
                  <a:solidFill>
                    <a:schemeClr val="tx1"/>
                  </a:solidFill>
                  <a:latin typeface="Arial" panose="020B0604020202020204" pitchFamily="34" charset="0"/>
                  <a:cs typeface="Arial" pitchFamily="34" charset="0"/>
                </a:rPr>
                <a:t>Stipendium</a:t>
              </a:r>
              <a:r>
                <a:rPr lang="de-DE" sz="1400" dirty="0">
                  <a:solidFill>
                    <a:schemeClr val="tx1"/>
                  </a:solidFill>
                  <a:latin typeface="Arial" panose="020B0604020202020204" pitchFamily="34" charset="0"/>
                  <a:cs typeface="Arial" pitchFamily="34" charset="0"/>
                </a:rPr>
                <a:t>, monatlich </a:t>
              </a:r>
              <a:br>
                <a:rPr lang="de-DE" sz="1400" dirty="0">
                  <a:solidFill>
                    <a:schemeClr val="tx1"/>
                  </a:solidFill>
                  <a:latin typeface="Arial" panose="020B0604020202020204" pitchFamily="34" charset="0"/>
                  <a:cs typeface="Arial" pitchFamily="34" charset="0"/>
                </a:rPr>
              </a:br>
              <a:r>
                <a:rPr lang="de-DE" sz="1400" dirty="0">
                  <a:solidFill>
                    <a:schemeClr val="tx1"/>
                  </a:solidFill>
                  <a:latin typeface="Arial" panose="020B0604020202020204" pitchFamily="34" charset="0"/>
                  <a:cs typeface="Arial" pitchFamily="34" charset="0"/>
                </a:rPr>
                <a:t>1050 €, sowie Reisekostenpauschale und Versicherungen</a:t>
              </a:r>
            </a:p>
            <a:p>
              <a:pPr marL="137160" indent="-137160" defTabSz="822752">
                <a:lnSpc>
                  <a:spcPct val="90000"/>
                </a:lnSpc>
                <a:spcBef>
                  <a:spcPts val="810"/>
                </a:spcBef>
                <a:buClr>
                  <a:schemeClr val="tx1"/>
                </a:buClr>
                <a:buFont typeface="Arial" panose="020B0604020202020204" pitchFamily="34" charset="0"/>
                <a:buChar char="–"/>
              </a:pPr>
              <a:r>
                <a:rPr lang="de-DE" sz="1400" dirty="0">
                  <a:solidFill>
                    <a:schemeClr val="tx1"/>
                  </a:solidFill>
                  <a:latin typeface="Arial" panose="020B0604020202020204" pitchFamily="34" charset="0"/>
                  <a:cs typeface="Arial" pitchFamily="34" charset="0"/>
                </a:rPr>
                <a:t>Fortführung der Forschung der Bachelorarbeit</a:t>
              </a:r>
            </a:p>
            <a:p>
              <a:pPr marL="137160" indent="-137160" defTabSz="822752">
                <a:lnSpc>
                  <a:spcPct val="90000"/>
                </a:lnSpc>
                <a:spcBef>
                  <a:spcPts val="810"/>
                </a:spcBef>
                <a:buClr>
                  <a:schemeClr val="tx1"/>
                </a:buClr>
                <a:buFont typeface="Arial" panose="020B0604020202020204" pitchFamily="34" charset="0"/>
                <a:buChar char="–"/>
              </a:pPr>
              <a:endPara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itchFamily="34" charset="0"/>
              </a:endParaRPr>
            </a:p>
          </p:txBody>
        </p:sp>
      </p:grpSp>
      <p:sp>
        <p:nvSpPr>
          <p:cNvPr id="18" name="Isosceles Triangle 12">
            <a:extLst>
              <a:ext uri="{FF2B5EF4-FFF2-40B4-BE49-F238E27FC236}">
                <a16:creationId xmlns:a16="http://schemas.microsoft.com/office/drawing/2014/main" id="{3F384EF3-8A9D-4F5F-BD54-5AACDC61F161}"/>
              </a:ext>
            </a:extLst>
          </p:cNvPr>
          <p:cNvSpPr/>
          <p:nvPr/>
        </p:nvSpPr>
        <p:spPr>
          <a:xfrm rot="5400000">
            <a:off x="2492277" y="3791758"/>
            <a:ext cx="1249502" cy="249299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9" name="Isosceles Triangle 12">
            <a:extLst>
              <a:ext uri="{FF2B5EF4-FFF2-40B4-BE49-F238E27FC236}">
                <a16:creationId xmlns:a16="http://schemas.microsoft.com/office/drawing/2014/main" id="{BECD2097-A5D0-4B6D-8F52-FFFC2B7855E0}"/>
              </a:ext>
            </a:extLst>
          </p:cNvPr>
          <p:cNvSpPr/>
          <p:nvPr/>
        </p:nvSpPr>
        <p:spPr>
          <a:xfrm rot="5400000">
            <a:off x="5402226" y="3791759"/>
            <a:ext cx="1249502" cy="249299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21" name="Grafik 2">
            <a:extLst>
              <a:ext uri="{FF2B5EF4-FFF2-40B4-BE49-F238E27FC236}">
                <a16:creationId xmlns:a16="http://schemas.microsoft.com/office/drawing/2014/main" id="{856C9B89-C0C5-4126-8906-82471EF0838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891" y="1141961"/>
            <a:ext cx="3533541" cy="828000"/>
          </a:xfrm>
          <a:prstGeom prst="rect">
            <a:avLst/>
          </a:prstGeom>
        </p:spPr>
      </p:pic>
      <p:pic>
        <p:nvPicPr>
          <p:cNvPr id="24" name="Grafik 7">
            <a:extLst>
              <a:ext uri="{FF2B5EF4-FFF2-40B4-BE49-F238E27FC236}">
                <a16:creationId xmlns:a16="http://schemas.microsoft.com/office/drawing/2014/main" id="{EDB02EEA-9CF5-4363-B040-63291B74591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2614" y="5913076"/>
            <a:ext cx="3600000" cy="411429"/>
          </a:xfrm>
          <a:prstGeom prst="rect">
            <a:avLst/>
          </a:prstGeom>
        </p:spPr>
      </p:pic>
      <p:pic>
        <p:nvPicPr>
          <p:cNvPr id="25" name="Grafik 14">
            <a:extLst>
              <a:ext uri="{FF2B5EF4-FFF2-40B4-BE49-F238E27FC236}">
                <a16:creationId xmlns:a16="http://schemas.microsoft.com/office/drawing/2014/main" id="{E31BEF10-C3A4-4777-8115-B465DE91D2C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084" y="1141961"/>
            <a:ext cx="3535851" cy="8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6236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KIT">
      <a:dk1>
        <a:sysClr val="windowText" lastClr="000000"/>
      </a:dk1>
      <a:lt1>
        <a:sysClr val="window" lastClr="FFFFFF"/>
      </a:lt1>
      <a:dk2>
        <a:srgbClr val="009682"/>
      </a:dk2>
      <a:lt2>
        <a:srgbClr val="D9D9D9"/>
      </a:lt2>
      <a:accent1>
        <a:srgbClr val="009682"/>
      </a:accent1>
      <a:accent2>
        <a:srgbClr val="4664AA"/>
      </a:accent2>
      <a:accent3>
        <a:srgbClr val="D9D9D9"/>
      </a:accent3>
      <a:accent4>
        <a:srgbClr val="4CB5A7"/>
      </a:accent4>
      <a:accent5>
        <a:srgbClr val="7D92C3"/>
      </a:accent5>
      <a:accent6>
        <a:srgbClr val="7FCAC0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399</Words>
  <Application>Microsoft Macintosh PowerPoint</Application>
  <PresentationFormat>Bildschirmpräsentation (4:3)</PresentationFormat>
  <Paragraphs>53</Paragraphs>
  <Slides>5</Slides>
  <Notes>4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</vt:lpstr>
      <vt:lpstr>PowerPoint-Präsentation</vt:lpstr>
      <vt:lpstr>Exklusiver Austausch mit der Yale University!</vt:lpstr>
      <vt:lpstr>PowerPoint-Präsentation</vt:lpstr>
      <vt:lpstr>Rahmenbedingungen</vt:lpstr>
      <vt:lpstr>Wichtige Informationen auf einen Blick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Franzi</dc:creator>
  <cp:lastModifiedBy>Maximilian Renner</cp:lastModifiedBy>
  <cp:revision>80</cp:revision>
  <dcterms:created xsi:type="dcterms:W3CDTF">2017-12-07T08:39:34Z</dcterms:created>
  <dcterms:modified xsi:type="dcterms:W3CDTF">2020-09-22T08:16:50Z</dcterms:modified>
</cp:coreProperties>
</file>